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74" r:id="rId2"/>
    <p:sldId id="257" r:id="rId3"/>
    <p:sldId id="447" r:id="rId4"/>
    <p:sldId id="393" r:id="rId5"/>
    <p:sldId id="460" r:id="rId6"/>
    <p:sldId id="436" r:id="rId7"/>
    <p:sldId id="448" r:id="rId8"/>
    <p:sldId id="445" r:id="rId9"/>
    <p:sldId id="427" r:id="rId10"/>
    <p:sldId id="449" r:id="rId11"/>
    <p:sldId id="470" r:id="rId12"/>
    <p:sldId id="471" r:id="rId13"/>
    <p:sldId id="450" r:id="rId14"/>
    <p:sldId id="466" r:id="rId15"/>
    <p:sldId id="478" r:id="rId16"/>
    <p:sldId id="451" r:id="rId17"/>
    <p:sldId id="477" r:id="rId18"/>
    <p:sldId id="467" r:id="rId19"/>
    <p:sldId id="452" r:id="rId20"/>
    <p:sldId id="481" r:id="rId21"/>
    <p:sldId id="453" r:id="rId22"/>
    <p:sldId id="487" r:id="rId23"/>
    <p:sldId id="488" r:id="rId24"/>
    <p:sldId id="454" r:id="rId25"/>
    <p:sldId id="472" r:id="rId26"/>
    <p:sldId id="455" r:id="rId27"/>
    <p:sldId id="485" r:id="rId28"/>
    <p:sldId id="486" r:id="rId29"/>
    <p:sldId id="456" r:id="rId30"/>
    <p:sldId id="468" r:id="rId31"/>
    <p:sldId id="457" r:id="rId32"/>
    <p:sldId id="489" r:id="rId33"/>
    <p:sldId id="480" r:id="rId34"/>
    <p:sldId id="458" r:id="rId35"/>
    <p:sldId id="479" r:id="rId36"/>
    <p:sldId id="475" r:id="rId37"/>
    <p:sldId id="459" r:id="rId38"/>
    <p:sldId id="474" r:id="rId39"/>
    <p:sldId id="461" r:id="rId40"/>
    <p:sldId id="484" r:id="rId41"/>
    <p:sldId id="469" r:id="rId42"/>
    <p:sldId id="462" r:id="rId43"/>
    <p:sldId id="476" r:id="rId44"/>
    <p:sldId id="463" r:id="rId45"/>
    <p:sldId id="473" r:id="rId46"/>
    <p:sldId id="483" r:id="rId47"/>
    <p:sldId id="464" r:id="rId48"/>
    <p:sldId id="482" r:id="rId49"/>
    <p:sldId id="465" r:id="rId50"/>
    <p:sldId id="446"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6277"/>
  </p:normalViewPr>
  <p:slideViewPr>
    <p:cSldViewPr>
      <p:cViewPr varScale="1">
        <p:scale>
          <a:sx n="100" d="100"/>
          <a:sy n="100" d="100"/>
        </p:scale>
        <p:origin x="168" y="744"/>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BDD7A4-4708-4ABA-9127-96FB7236BA4F}" type="datetimeFigureOut">
              <a:rPr lang="en-CA" smtClean="0"/>
              <a:t>2026-06-17</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0D7733-98C4-4215-BC1F-B7E5DF9C2176}" type="slidenum">
              <a:rPr lang="en-CA" smtClean="0"/>
              <a:t>‹#›</a:t>
            </a:fld>
            <a:endParaRPr lang="en-CA"/>
          </a:p>
        </p:txBody>
      </p:sp>
    </p:spTree>
    <p:extLst>
      <p:ext uri="{BB962C8B-B14F-4D97-AF65-F5344CB8AC3E}">
        <p14:creationId xmlns:p14="http://schemas.microsoft.com/office/powerpoint/2010/main" val="3662506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0D7733-98C4-4215-BC1F-B7E5DF9C2176}" type="slidenum">
              <a:rPr lang="en-CA" smtClean="0"/>
              <a:t>2</a:t>
            </a:fld>
            <a:endParaRPr lang="en-CA"/>
          </a:p>
        </p:txBody>
      </p:sp>
    </p:spTree>
    <p:extLst>
      <p:ext uri="{BB962C8B-B14F-4D97-AF65-F5344CB8AC3E}">
        <p14:creationId xmlns:p14="http://schemas.microsoft.com/office/powerpoint/2010/main" val="3641086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67BE4-B74E-1005-5727-4F1505A2D6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45793-AC9F-70BC-EBD5-BC53EF7AA3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85F37C-8F5E-9F72-E927-E852F9BF1A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3C7734-3BAE-A890-343C-48D55479875D}"/>
              </a:ext>
            </a:extLst>
          </p:cNvPr>
          <p:cNvSpPr>
            <a:spLocks noGrp="1"/>
          </p:cNvSpPr>
          <p:nvPr>
            <p:ph type="sldNum" sz="quarter" idx="5"/>
          </p:nvPr>
        </p:nvSpPr>
        <p:spPr/>
        <p:txBody>
          <a:bodyPr/>
          <a:lstStyle/>
          <a:p>
            <a:fld id="{B60D7733-98C4-4215-BC1F-B7E5DF9C2176}" type="slidenum">
              <a:rPr lang="en-CA" smtClean="0"/>
              <a:t>22</a:t>
            </a:fld>
            <a:endParaRPr lang="en-CA"/>
          </a:p>
        </p:txBody>
      </p:sp>
    </p:spTree>
    <p:extLst>
      <p:ext uri="{BB962C8B-B14F-4D97-AF65-F5344CB8AC3E}">
        <p14:creationId xmlns:p14="http://schemas.microsoft.com/office/powerpoint/2010/main" val="502384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E0F56-E233-939E-F0BE-CBCF6A9887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AC4B9-F58E-9835-C92D-8931C6CBFC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0A9DDD-1C91-9C56-B9E0-2338D985E6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32B973-A39C-C2A5-64BF-6C3A3048361F}"/>
              </a:ext>
            </a:extLst>
          </p:cNvPr>
          <p:cNvSpPr>
            <a:spLocks noGrp="1"/>
          </p:cNvSpPr>
          <p:nvPr>
            <p:ph type="sldNum" sz="quarter" idx="5"/>
          </p:nvPr>
        </p:nvSpPr>
        <p:spPr/>
        <p:txBody>
          <a:bodyPr/>
          <a:lstStyle/>
          <a:p>
            <a:fld id="{B60D7733-98C4-4215-BC1F-B7E5DF9C2176}" type="slidenum">
              <a:rPr lang="en-CA" smtClean="0"/>
              <a:t>23</a:t>
            </a:fld>
            <a:endParaRPr lang="en-CA"/>
          </a:p>
        </p:txBody>
      </p:sp>
    </p:spTree>
    <p:extLst>
      <p:ext uri="{BB962C8B-B14F-4D97-AF65-F5344CB8AC3E}">
        <p14:creationId xmlns:p14="http://schemas.microsoft.com/office/powerpoint/2010/main" val="2184083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7C5B5-EA7B-DB6C-CFC6-5644944C86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ADDAE1-BE9A-62B5-71BF-15828C9C26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2C4725-57E6-F1A8-48FA-4577348BEF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BCF8DD-AB33-D60D-DA2C-B8C3D9EE25DC}"/>
              </a:ext>
            </a:extLst>
          </p:cNvPr>
          <p:cNvSpPr>
            <a:spLocks noGrp="1"/>
          </p:cNvSpPr>
          <p:nvPr>
            <p:ph type="sldNum" sz="quarter" idx="5"/>
          </p:nvPr>
        </p:nvSpPr>
        <p:spPr/>
        <p:txBody>
          <a:bodyPr/>
          <a:lstStyle/>
          <a:p>
            <a:fld id="{B60D7733-98C4-4215-BC1F-B7E5DF9C2176}" type="slidenum">
              <a:rPr lang="en-CA" smtClean="0"/>
              <a:t>25</a:t>
            </a:fld>
            <a:endParaRPr lang="en-CA"/>
          </a:p>
        </p:txBody>
      </p:sp>
    </p:spTree>
    <p:extLst>
      <p:ext uri="{BB962C8B-B14F-4D97-AF65-F5344CB8AC3E}">
        <p14:creationId xmlns:p14="http://schemas.microsoft.com/office/powerpoint/2010/main" val="1451123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85AD3-8CCC-14FB-F520-51C93C0623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C66EEA-1030-D70D-03A5-9898BF4B4E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DBDA64-E718-59ED-1664-B5D44CDC2F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BE39FA-21F6-7766-DEA8-DFDF9C7B4D7B}"/>
              </a:ext>
            </a:extLst>
          </p:cNvPr>
          <p:cNvSpPr>
            <a:spLocks noGrp="1"/>
          </p:cNvSpPr>
          <p:nvPr>
            <p:ph type="sldNum" sz="quarter" idx="5"/>
          </p:nvPr>
        </p:nvSpPr>
        <p:spPr/>
        <p:txBody>
          <a:bodyPr/>
          <a:lstStyle/>
          <a:p>
            <a:fld id="{B60D7733-98C4-4215-BC1F-B7E5DF9C2176}" type="slidenum">
              <a:rPr lang="en-CA" smtClean="0"/>
              <a:t>50</a:t>
            </a:fld>
            <a:endParaRPr lang="en-CA"/>
          </a:p>
        </p:txBody>
      </p:sp>
    </p:spTree>
    <p:extLst>
      <p:ext uri="{BB962C8B-B14F-4D97-AF65-F5344CB8AC3E}">
        <p14:creationId xmlns:p14="http://schemas.microsoft.com/office/powerpoint/2010/main" val="2564304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0D7733-98C4-4215-BC1F-B7E5DF9C2176}" type="slidenum">
              <a:rPr lang="en-CA" smtClean="0"/>
              <a:t>6</a:t>
            </a:fld>
            <a:endParaRPr lang="en-CA"/>
          </a:p>
        </p:txBody>
      </p:sp>
    </p:spTree>
    <p:extLst>
      <p:ext uri="{BB962C8B-B14F-4D97-AF65-F5344CB8AC3E}">
        <p14:creationId xmlns:p14="http://schemas.microsoft.com/office/powerpoint/2010/main" val="1621900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E7343-5ED5-0B92-66E5-6252DB2B92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3784B9-2C35-017C-B094-1EFEEDA31E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C68C0A-0E81-3A8F-4836-748EC6AD73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602561-F870-AAD8-582A-B2554059D1A1}"/>
              </a:ext>
            </a:extLst>
          </p:cNvPr>
          <p:cNvSpPr>
            <a:spLocks noGrp="1"/>
          </p:cNvSpPr>
          <p:nvPr>
            <p:ph type="sldNum" sz="quarter" idx="5"/>
          </p:nvPr>
        </p:nvSpPr>
        <p:spPr/>
        <p:txBody>
          <a:bodyPr/>
          <a:lstStyle/>
          <a:p>
            <a:fld id="{B60D7733-98C4-4215-BC1F-B7E5DF9C2176}" type="slidenum">
              <a:rPr lang="en-CA" smtClean="0"/>
              <a:t>7</a:t>
            </a:fld>
            <a:endParaRPr lang="en-CA"/>
          </a:p>
        </p:txBody>
      </p:sp>
    </p:spTree>
    <p:extLst>
      <p:ext uri="{BB962C8B-B14F-4D97-AF65-F5344CB8AC3E}">
        <p14:creationId xmlns:p14="http://schemas.microsoft.com/office/powerpoint/2010/main" val="974785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D89BA-23C7-07A0-AD3B-2C963B452F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5E4BC5-1588-D5D6-053D-629766BE2D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026A40-6F35-FD14-E6AF-8B54BF0797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DD0663-ADA4-630E-020E-2F1231B6ACB8}"/>
              </a:ext>
            </a:extLst>
          </p:cNvPr>
          <p:cNvSpPr>
            <a:spLocks noGrp="1"/>
          </p:cNvSpPr>
          <p:nvPr>
            <p:ph type="sldNum" sz="quarter" idx="5"/>
          </p:nvPr>
        </p:nvSpPr>
        <p:spPr/>
        <p:txBody>
          <a:bodyPr/>
          <a:lstStyle/>
          <a:p>
            <a:fld id="{B60D7733-98C4-4215-BC1F-B7E5DF9C2176}" type="slidenum">
              <a:rPr lang="en-CA" smtClean="0"/>
              <a:t>8</a:t>
            </a:fld>
            <a:endParaRPr lang="en-CA"/>
          </a:p>
        </p:txBody>
      </p:sp>
    </p:spTree>
    <p:extLst>
      <p:ext uri="{BB962C8B-B14F-4D97-AF65-F5344CB8AC3E}">
        <p14:creationId xmlns:p14="http://schemas.microsoft.com/office/powerpoint/2010/main" val="1744041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0D7733-98C4-4215-BC1F-B7E5DF9C2176}" type="slidenum">
              <a:rPr lang="en-CA" smtClean="0"/>
              <a:t>11</a:t>
            </a:fld>
            <a:endParaRPr lang="en-CA"/>
          </a:p>
        </p:txBody>
      </p:sp>
    </p:spTree>
    <p:extLst>
      <p:ext uri="{BB962C8B-B14F-4D97-AF65-F5344CB8AC3E}">
        <p14:creationId xmlns:p14="http://schemas.microsoft.com/office/powerpoint/2010/main" val="1219262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5415C-23E7-CBF9-EE49-36F5BE7674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6F9E11-B2C4-A7DD-9887-B98CB17031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DF0AC8-6BD4-1BDC-B688-5D216EDE96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3B0179-66FF-C883-D82B-6267FEA1AD04}"/>
              </a:ext>
            </a:extLst>
          </p:cNvPr>
          <p:cNvSpPr>
            <a:spLocks noGrp="1"/>
          </p:cNvSpPr>
          <p:nvPr>
            <p:ph type="sldNum" sz="quarter" idx="5"/>
          </p:nvPr>
        </p:nvSpPr>
        <p:spPr/>
        <p:txBody>
          <a:bodyPr/>
          <a:lstStyle/>
          <a:p>
            <a:fld id="{B60D7733-98C4-4215-BC1F-B7E5DF9C2176}" type="slidenum">
              <a:rPr lang="en-CA" smtClean="0"/>
              <a:t>12</a:t>
            </a:fld>
            <a:endParaRPr lang="en-CA"/>
          </a:p>
        </p:txBody>
      </p:sp>
    </p:spTree>
    <p:extLst>
      <p:ext uri="{BB962C8B-B14F-4D97-AF65-F5344CB8AC3E}">
        <p14:creationId xmlns:p14="http://schemas.microsoft.com/office/powerpoint/2010/main" val="865232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0D7733-98C4-4215-BC1F-B7E5DF9C2176}" type="slidenum">
              <a:rPr lang="en-CA" smtClean="0"/>
              <a:t>15</a:t>
            </a:fld>
            <a:endParaRPr lang="en-CA"/>
          </a:p>
        </p:txBody>
      </p:sp>
    </p:spTree>
    <p:extLst>
      <p:ext uri="{BB962C8B-B14F-4D97-AF65-F5344CB8AC3E}">
        <p14:creationId xmlns:p14="http://schemas.microsoft.com/office/powerpoint/2010/main" val="4065269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0D7733-98C4-4215-BC1F-B7E5DF9C2176}" type="slidenum">
              <a:rPr lang="en-CA" smtClean="0"/>
              <a:t>18</a:t>
            </a:fld>
            <a:endParaRPr lang="en-CA"/>
          </a:p>
        </p:txBody>
      </p:sp>
    </p:spTree>
    <p:extLst>
      <p:ext uri="{BB962C8B-B14F-4D97-AF65-F5344CB8AC3E}">
        <p14:creationId xmlns:p14="http://schemas.microsoft.com/office/powerpoint/2010/main" val="3827134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6AA07-9E82-6675-8F6F-EFCFF82CFD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82EF80-D981-006A-846A-14825EA28F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583905-CABB-DE42-1986-AFEB958CFB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D484DB-DA48-9B62-9F10-24A29159DFF2}"/>
              </a:ext>
            </a:extLst>
          </p:cNvPr>
          <p:cNvSpPr>
            <a:spLocks noGrp="1"/>
          </p:cNvSpPr>
          <p:nvPr>
            <p:ph type="sldNum" sz="quarter" idx="5"/>
          </p:nvPr>
        </p:nvSpPr>
        <p:spPr/>
        <p:txBody>
          <a:bodyPr/>
          <a:lstStyle/>
          <a:p>
            <a:fld id="{B60D7733-98C4-4215-BC1F-B7E5DF9C2176}" type="slidenum">
              <a:rPr lang="en-CA" smtClean="0"/>
              <a:t>20</a:t>
            </a:fld>
            <a:endParaRPr lang="en-CA"/>
          </a:p>
        </p:txBody>
      </p:sp>
    </p:spTree>
    <p:extLst>
      <p:ext uri="{BB962C8B-B14F-4D97-AF65-F5344CB8AC3E}">
        <p14:creationId xmlns:p14="http://schemas.microsoft.com/office/powerpoint/2010/main" val="36978363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44B4F9A-AAF2-4C47-AAEE-DE26222B0BF4}" type="datetimeFigureOut">
              <a:rPr lang="en-US" smtClean="0"/>
              <a:pPr/>
              <a:t>6/17/26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3D7E03-30B6-46F5-9CCE-C0108A1792DA}" type="slidenum">
              <a:rPr lang="en-US" smtClean="0"/>
              <a:pPr/>
              <a:t>‹#›</a:t>
            </a:fld>
            <a:endParaRPr lang="en-US" dirty="0"/>
          </a:p>
        </p:txBody>
      </p:sp>
      <p:pic>
        <p:nvPicPr>
          <p:cNvPr id="7" name="Picture 6">
            <a:extLst>
              <a:ext uri="{FF2B5EF4-FFF2-40B4-BE49-F238E27FC236}">
                <a16:creationId xmlns:a16="http://schemas.microsoft.com/office/drawing/2014/main" id="{21312F0D-C7A3-5122-280A-65CEA4E97C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152400"/>
            <a:ext cx="7772400" cy="978832"/>
          </a:xfrm>
          <a:prstGeom prst="rect">
            <a:avLst/>
          </a:prstGeom>
        </p:spPr>
      </p:pic>
      <p:sp>
        <p:nvSpPr>
          <p:cNvPr id="9" name="TextBox 8">
            <a:extLst>
              <a:ext uri="{FF2B5EF4-FFF2-40B4-BE49-F238E27FC236}">
                <a16:creationId xmlns:a16="http://schemas.microsoft.com/office/drawing/2014/main" id="{851743E8-D300-2BCB-A46A-B37B9CF2F596}"/>
              </a:ext>
            </a:extLst>
          </p:cNvPr>
          <p:cNvSpPr txBox="1"/>
          <p:nvPr userDrawn="1"/>
        </p:nvSpPr>
        <p:spPr>
          <a:xfrm>
            <a:off x="3505200" y="152400"/>
            <a:ext cx="4953000" cy="960712"/>
          </a:xfrm>
          <a:prstGeom prst="rect">
            <a:avLst/>
          </a:prstGeom>
          <a:solidFill>
            <a:schemeClr val="bg1"/>
          </a:solidFill>
        </p:spPr>
        <p:txBody>
          <a:bodyPr wrap="square">
            <a:spAutoFit/>
          </a:bodyPr>
          <a:lstStyle/>
          <a:p>
            <a:pPr marL="0" indent="0" algn="ctr">
              <a:lnSpc>
                <a:spcPct val="110000"/>
              </a:lnSpc>
              <a:buNone/>
            </a:pPr>
            <a:r>
              <a:rPr lang="fr-CA" sz="5400" b="1" dirty="0">
                <a:solidFill>
                  <a:schemeClr val="tx2"/>
                </a:solidFill>
                <a:ea typeface="Times New Roman" panose="02020603050405020304" pitchFamily="18" charset="0"/>
                <a:cs typeface="Calibri" panose="020F0502020204030204" pitchFamily="34" charset="0"/>
              </a:rPr>
              <a:t>1</a:t>
            </a:r>
            <a:r>
              <a:rPr lang="fr-CA" sz="5400" b="1" baseline="30000" dirty="0">
                <a:solidFill>
                  <a:schemeClr val="tx2"/>
                </a:solidFill>
                <a:ea typeface="Times New Roman" panose="02020603050405020304" pitchFamily="18" charset="0"/>
                <a:cs typeface="Calibri" panose="020F0502020204030204" pitchFamily="34" charset="0"/>
              </a:rPr>
              <a:t>st</a:t>
            </a:r>
            <a:r>
              <a:rPr lang="fr-CA" sz="5400" b="1" dirty="0">
                <a:solidFill>
                  <a:schemeClr val="tx2"/>
                </a:solidFill>
                <a:ea typeface="Times New Roman" panose="02020603050405020304" pitchFamily="18" charset="0"/>
                <a:cs typeface="Calibri" panose="020F0502020204030204" pitchFamily="34" charset="0"/>
              </a:rPr>
              <a:t> SIG Summit</a:t>
            </a:r>
            <a:endParaRPr lang="en-CA" sz="5400" b="1" dirty="0">
              <a:solidFill>
                <a:schemeClr val="tx2"/>
              </a:solidFill>
              <a:ea typeface="Times New Roman" panose="02020603050405020304" pitchFamily="18" charset="0"/>
              <a:cs typeface="Calibri" panose="020F0502020204030204" pitchFamily="34" charset="0"/>
            </a:endParaRPr>
          </a:p>
        </p:txBody>
      </p:sp>
      <p:pic>
        <p:nvPicPr>
          <p:cNvPr id="11" name="Picture 10">
            <a:extLst>
              <a:ext uri="{FF2B5EF4-FFF2-40B4-BE49-F238E27FC236}">
                <a16:creationId xmlns:a16="http://schemas.microsoft.com/office/drawing/2014/main" id="{E18E3545-3F3D-FAE7-A2CA-7E78ABD3B8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181679"/>
            <a:ext cx="3038426" cy="902154"/>
          </a:xfrm>
          <a:prstGeom prst="rect">
            <a:avLst/>
          </a:prstGeom>
          <a:solidFill>
            <a:schemeClr val="bg1"/>
          </a:solidFill>
        </p:spPr>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4B4F9A-AAF2-4C47-AAEE-DE26222B0BF4}" type="datetimeFigureOut">
              <a:rPr lang="en-US" smtClean="0"/>
              <a:pPr/>
              <a:t>6/17/26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3D7E03-30B6-46F5-9CCE-C0108A1792DA}"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4B4F9A-AAF2-4C47-AAEE-DE26222B0BF4}" type="datetimeFigureOut">
              <a:rPr lang="en-US" smtClean="0"/>
              <a:pPr/>
              <a:t>6/17/26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3D7E03-30B6-46F5-9CCE-C0108A1792DA}"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360878"/>
            <a:ext cx="7162800" cy="609600"/>
          </a:xfrm>
        </p:spPr>
        <p:txBody>
          <a:bodyPr>
            <a:normAutofit/>
          </a:bodyPr>
          <a:lstStyle>
            <a:lvl1pPr>
              <a:defRPr sz="2800" b="1">
                <a:solidFill>
                  <a:schemeClr val="accent1">
                    <a:lumMod val="75000"/>
                  </a:schemeClr>
                </a:solidFill>
                <a:latin typeface="Avenir Next LT Pro" panose="020B0504020202020204" pitchFamily="34" charset="0"/>
                <a:ea typeface="Gadugi"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304800" y="2289976"/>
            <a:ext cx="8534400" cy="4259403"/>
          </a:xfrm>
        </p:spPr>
        <p:txBody>
          <a:bodyPr>
            <a:normAutofit/>
          </a:bodyPr>
          <a:lstStyle>
            <a:lvl1pPr>
              <a:defRPr sz="2400">
                <a:latin typeface="Avenir Next LT Pro" panose="020B0504020202020204" pitchFamily="34" charset="0"/>
                <a:ea typeface="Gadugi" panose="020B0502040204020203" pitchFamily="34" charset="0"/>
              </a:defRPr>
            </a:lvl1pPr>
            <a:lvl2pPr>
              <a:spcBef>
                <a:spcPts val="400"/>
              </a:spcBef>
              <a:defRPr sz="2000">
                <a:latin typeface="Avenir Next LT Pro" panose="020B0504020202020204" pitchFamily="34" charset="0"/>
                <a:ea typeface="Gadugi" panose="020B0502040204020203" pitchFamily="34" charset="0"/>
              </a:defRPr>
            </a:lvl2pPr>
          </a:lstStyle>
          <a:p>
            <a:pPr lvl="0"/>
            <a:r>
              <a:rPr lang="en-US" dirty="0"/>
              <a:t>Click to edit Master text styles</a:t>
            </a:r>
          </a:p>
          <a:p>
            <a:pPr lvl="1"/>
            <a:r>
              <a:rPr lang="en-US" dirty="0"/>
              <a:t>Second level</a:t>
            </a:r>
          </a:p>
        </p:txBody>
      </p:sp>
      <p:pic>
        <p:nvPicPr>
          <p:cNvPr id="6" name="Picture 5">
            <a:extLst>
              <a:ext uri="{FF2B5EF4-FFF2-40B4-BE49-F238E27FC236}">
                <a16:creationId xmlns:a16="http://schemas.microsoft.com/office/drawing/2014/main" id="{967FF273-BFFE-A9D2-F509-1E9F8FF28F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152400"/>
            <a:ext cx="7772400" cy="978832"/>
          </a:xfrm>
          <a:prstGeom prst="rect">
            <a:avLst/>
          </a:prstGeom>
        </p:spPr>
      </p:pic>
      <p:sp>
        <p:nvSpPr>
          <p:cNvPr id="4" name="TextBox 3">
            <a:extLst>
              <a:ext uri="{FF2B5EF4-FFF2-40B4-BE49-F238E27FC236}">
                <a16:creationId xmlns:a16="http://schemas.microsoft.com/office/drawing/2014/main" id="{848F4ECD-5955-3CB0-A48A-8C308D027E8D}"/>
              </a:ext>
            </a:extLst>
          </p:cNvPr>
          <p:cNvSpPr txBox="1"/>
          <p:nvPr userDrawn="1"/>
        </p:nvSpPr>
        <p:spPr>
          <a:xfrm>
            <a:off x="3505200" y="152400"/>
            <a:ext cx="4953000" cy="960712"/>
          </a:xfrm>
          <a:prstGeom prst="rect">
            <a:avLst/>
          </a:prstGeom>
          <a:solidFill>
            <a:schemeClr val="bg1"/>
          </a:solidFill>
        </p:spPr>
        <p:txBody>
          <a:bodyPr wrap="square">
            <a:spAutoFit/>
          </a:bodyPr>
          <a:lstStyle/>
          <a:p>
            <a:pPr marL="0" indent="0" algn="ctr">
              <a:lnSpc>
                <a:spcPct val="110000"/>
              </a:lnSpc>
              <a:buNone/>
            </a:pPr>
            <a:r>
              <a:rPr lang="fr-CA" sz="5400" b="1" dirty="0">
                <a:solidFill>
                  <a:schemeClr val="tx2"/>
                </a:solidFill>
                <a:ea typeface="Times New Roman" panose="02020603050405020304" pitchFamily="18" charset="0"/>
                <a:cs typeface="Calibri" panose="020F0502020204030204" pitchFamily="34" charset="0"/>
              </a:rPr>
              <a:t>1</a:t>
            </a:r>
            <a:r>
              <a:rPr lang="fr-CA" sz="5400" b="1" baseline="30000" dirty="0">
                <a:solidFill>
                  <a:schemeClr val="tx2"/>
                </a:solidFill>
                <a:ea typeface="Times New Roman" panose="02020603050405020304" pitchFamily="18" charset="0"/>
                <a:cs typeface="Calibri" panose="020F0502020204030204" pitchFamily="34" charset="0"/>
              </a:rPr>
              <a:t>st</a:t>
            </a:r>
            <a:r>
              <a:rPr lang="fr-CA" sz="5400" b="1" dirty="0">
                <a:solidFill>
                  <a:schemeClr val="tx2"/>
                </a:solidFill>
                <a:ea typeface="Times New Roman" panose="02020603050405020304" pitchFamily="18" charset="0"/>
                <a:cs typeface="Calibri" panose="020F0502020204030204" pitchFamily="34" charset="0"/>
              </a:rPr>
              <a:t> SIG Summit</a:t>
            </a:r>
            <a:endParaRPr lang="en-CA" sz="5400" b="1" dirty="0">
              <a:solidFill>
                <a:schemeClr val="tx2"/>
              </a:solidFill>
              <a:ea typeface="Times New Roman" panose="02020603050405020304" pitchFamily="18" charset="0"/>
              <a:cs typeface="Calibri" panose="020F0502020204030204" pitchFamily="34" charset="0"/>
            </a:endParaRPr>
          </a:p>
        </p:txBody>
      </p:sp>
      <p:pic>
        <p:nvPicPr>
          <p:cNvPr id="5" name="Picture 4">
            <a:extLst>
              <a:ext uri="{FF2B5EF4-FFF2-40B4-BE49-F238E27FC236}">
                <a16:creationId xmlns:a16="http://schemas.microsoft.com/office/drawing/2014/main" id="{A8565AE6-FDD8-4BB3-0291-BE3C9EAE65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181679"/>
            <a:ext cx="3038426" cy="902154"/>
          </a:xfrm>
          <a:prstGeom prst="rect">
            <a:avLst/>
          </a:prstGeom>
          <a:solidFill>
            <a:schemeClr val="bg1"/>
          </a:solidFill>
        </p:spPr>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4B4F9A-AAF2-4C47-AAEE-DE26222B0BF4}" type="datetimeFigureOut">
              <a:rPr lang="en-US" smtClean="0"/>
              <a:pPr/>
              <a:t>6/17/26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3D7E03-30B6-46F5-9CCE-C0108A1792DA}" type="slidenum">
              <a:rPr lang="en-US" smtClean="0"/>
              <a:pPr/>
              <a:t>‹#›</a:t>
            </a:fld>
            <a:endParaRPr lang="en-US" dirty="0"/>
          </a:p>
        </p:txBody>
      </p:sp>
      <p:pic>
        <p:nvPicPr>
          <p:cNvPr id="7" name="Picture 6">
            <a:extLst>
              <a:ext uri="{FF2B5EF4-FFF2-40B4-BE49-F238E27FC236}">
                <a16:creationId xmlns:a16="http://schemas.microsoft.com/office/drawing/2014/main" id="{D8674353-F6F9-9ACE-B680-F087E4E523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152400"/>
            <a:ext cx="7772400" cy="978832"/>
          </a:xfrm>
          <a:prstGeom prst="rect">
            <a:avLst/>
          </a:prstGeom>
        </p:spPr>
      </p:pic>
      <p:sp>
        <p:nvSpPr>
          <p:cNvPr id="8" name="TextBox 7">
            <a:extLst>
              <a:ext uri="{FF2B5EF4-FFF2-40B4-BE49-F238E27FC236}">
                <a16:creationId xmlns:a16="http://schemas.microsoft.com/office/drawing/2014/main" id="{A43C50D1-8F08-4101-C6E4-523908F10287}"/>
              </a:ext>
            </a:extLst>
          </p:cNvPr>
          <p:cNvSpPr txBox="1"/>
          <p:nvPr userDrawn="1"/>
        </p:nvSpPr>
        <p:spPr>
          <a:xfrm>
            <a:off x="3505200" y="152400"/>
            <a:ext cx="4953000" cy="960712"/>
          </a:xfrm>
          <a:prstGeom prst="rect">
            <a:avLst/>
          </a:prstGeom>
          <a:solidFill>
            <a:schemeClr val="bg1"/>
          </a:solidFill>
        </p:spPr>
        <p:txBody>
          <a:bodyPr wrap="square">
            <a:spAutoFit/>
          </a:bodyPr>
          <a:lstStyle/>
          <a:p>
            <a:pPr marL="0" indent="0" algn="ctr">
              <a:lnSpc>
                <a:spcPct val="110000"/>
              </a:lnSpc>
              <a:buNone/>
            </a:pPr>
            <a:r>
              <a:rPr lang="fr-CA" sz="5400" b="1" dirty="0">
                <a:solidFill>
                  <a:schemeClr val="tx2"/>
                </a:solidFill>
                <a:ea typeface="Times New Roman" panose="02020603050405020304" pitchFamily="18" charset="0"/>
                <a:cs typeface="Calibri" panose="020F0502020204030204" pitchFamily="34" charset="0"/>
              </a:rPr>
              <a:t>1</a:t>
            </a:r>
            <a:r>
              <a:rPr lang="fr-CA" sz="5400" b="1" baseline="30000" dirty="0">
                <a:solidFill>
                  <a:schemeClr val="tx2"/>
                </a:solidFill>
                <a:ea typeface="Times New Roman" panose="02020603050405020304" pitchFamily="18" charset="0"/>
                <a:cs typeface="Calibri" panose="020F0502020204030204" pitchFamily="34" charset="0"/>
              </a:rPr>
              <a:t>st</a:t>
            </a:r>
            <a:r>
              <a:rPr lang="fr-CA" sz="5400" b="1" dirty="0">
                <a:solidFill>
                  <a:schemeClr val="tx2"/>
                </a:solidFill>
                <a:ea typeface="Times New Roman" panose="02020603050405020304" pitchFamily="18" charset="0"/>
                <a:cs typeface="Calibri" panose="020F0502020204030204" pitchFamily="34" charset="0"/>
              </a:rPr>
              <a:t> SIG Summit</a:t>
            </a:r>
            <a:endParaRPr lang="en-CA" sz="5400" b="1" dirty="0">
              <a:solidFill>
                <a:schemeClr val="tx2"/>
              </a:solidFill>
              <a:ea typeface="Times New Roman" panose="02020603050405020304" pitchFamily="18" charset="0"/>
              <a:cs typeface="Calibri" panose="020F0502020204030204" pitchFamily="34" charset="0"/>
            </a:endParaRPr>
          </a:p>
        </p:txBody>
      </p:sp>
      <p:pic>
        <p:nvPicPr>
          <p:cNvPr id="9" name="Picture 8">
            <a:extLst>
              <a:ext uri="{FF2B5EF4-FFF2-40B4-BE49-F238E27FC236}">
                <a16:creationId xmlns:a16="http://schemas.microsoft.com/office/drawing/2014/main" id="{40463A85-A91A-CEBD-D685-2561139CF2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181679"/>
            <a:ext cx="3038426" cy="902154"/>
          </a:xfrm>
          <a:prstGeom prst="rect">
            <a:avLst/>
          </a:prstGeom>
          <a:solidFill>
            <a:schemeClr val="bg1"/>
          </a:solidFill>
        </p:spPr>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80471"/>
            <a:ext cx="8229600" cy="876929"/>
          </a:xfrm>
        </p:spPr>
        <p:txBody>
          <a:bodyPr vert="horz" lIns="91440" tIns="45720" rIns="91440" bIns="45720" rtlCol="0" anchor="ctr">
            <a:normAutofit/>
          </a:bodyPr>
          <a:lstStyle>
            <a:lvl1pPr>
              <a:defRPr lang="en-US" sz="2800" b="1">
                <a:solidFill>
                  <a:schemeClr val="accent1">
                    <a:lumMod val="75000"/>
                  </a:schemeClr>
                </a:solidFill>
                <a:latin typeface="Avenir Next LT Pro" panose="020B0504020202020204" pitchFamily="34" charset="0"/>
                <a:ea typeface="Gadugi" panose="020B0502040204020203" pitchFamily="34" charset="0"/>
              </a:defRPr>
            </a:lvl1pPr>
          </a:lstStyle>
          <a:p>
            <a:pPr lvl="0"/>
            <a:r>
              <a:rPr lang="en-US" dirty="0"/>
              <a:t>Click to edit Master title style</a:t>
            </a:r>
          </a:p>
        </p:txBody>
      </p:sp>
      <p:sp>
        <p:nvSpPr>
          <p:cNvPr id="3" name="Content Placeholder 2"/>
          <p:cNvSpPr>
            <a:spLocks noGrp="1"/>
          </p:cNvSpPr>
          <p:nvPr>
            <p:ph sz="half" idx="1"/>
          </p:nvPr>
        </p:nvSpPr>
        <p:spPr>
          <a:xfrm>
            <a:off x="457200" y="2287587"/>
            <a:ext cx="4038600" cy="38473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287587"/>
            <a:ext cx="4038600" cy="38385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44B4F9A-AAF2-4C47-AAEE-DE26222B0BF4}" type="datetimeFigureOut">
              <a:rPr lang="en-US" smtClean="0"/>
              <a:pPr/>
              <a:t>6/17/26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3D7E03-30B6-46F5-9CCE-C0108A1792DA}" type="slidenum">
              <a:rPr lang="en-US" smtClean="0"/>
              <a:pPr/>
              <a:t>‹#›</a:t>
            </a:fld>
            <a:endParaRPr lang="en-US" dirty="0"/>
          </a:p>
        </p:txBody>
      </p:sp>
      <p:pic>
        <p:nvPicPr>
          <p:cNvPr id="8" name="Picture 7">
            <a:extLst>
              <a:ext uri="{FF2B5EF4-FFF2-40B4-BE49-F238E27FC236}">
                <a16:creationId xmlns:a16="http://schemas.microsoft.com/office/drawing/2014/main" id="{27A8C900-3D70-0289-7E7B-6480A36EC4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152400"/>
            <a:ext cx="7772400" cy="978832"/>
          </a:xfrm>
          <a:prstGeom prst="rect">
            <a:avLst/>
          </a:prstGeom>
        </p:spPr>
      </p:pic>
      <p:sp>
        <p:nvSpPr>
          <p:cNvPr id="9" name="TextBox 8">
            <a:extLst>
              <a:ext uri="{FF2B5EF4-FFF2-40B4-BE49-F238E27FC236}">
                <a16:creationId xmlns:a16="http://schemas.microsoft.com/office/drawing/2014/main" id="{B9D0B30D-0989-0DAC-1F6A-33014C2EF519}"/>
              </a:ext>
            </a:extLst>
          </p:cNvPr>
          <p:cNvSpPr txBox="1"/>
          <p:nvPr userDrawn="1"/>
        </p:nvSpPr>
        <p:spPr>
          <a:xfrm>
            <a:off x="3505200" y="152400"/>
            <a:ext cx="4953000" cy="960712"/>
          </a:xfrm>
          <a:prstGeom prst="rect">
            <a:avLst/>
          </a:prstGeom>
          <a:solidFill>
            <a:schemeClr val="bg1"/>
          </a:solidFill>
        </p:spPr>
        <p:txBody>
          <a:bodyPr wrap="square">
            <a:spAutoFit/>
          </a:bodyPr>
          <a:lstStyle/>
          <a:p>
            <a:pPr marL="0" indent="0" algn="ctr">
              <a:lnSpc>
                <a:spcPct val="110000"/>
              </a:lnSpc>
              <a:buNone/>
            </a:pPr>
            <a:r>
              <a:rPr lang="fr-CA" sz="5400" b="1" dirty="0">
                <a:solidFill>
                  <a:schemeClr val="tx2"/>
                </a:solidFill>
                <a:ea typeface="Times New Roman" panose="02020603050405020304" pitchFamily="18" charset="0"/>
                <a:cs typeface="Calibri" panose="020F0502020204030204" pitchFamily="34" charset="0"/>
              </a:rPr>
              <a:t>1</a:t>
            </a:r>
            <a:r>
              <a:rPr lang="fr-CA" sz="5400" b="1" baseline="30000" dirty="0">
                <a:solidFill>
                  <a:schemeClr val="tx2"/>
                </a:solidFill>
                <a:ea typeface="Times New Roman" panose="02020603050405020304" pitchFamily="18" charset="0"/>
                <a:cs typeface="Calibri" panose="020F0502020204030204" pitchFamily="34" charset="0"/>
              </a:rPr>
              <a:t>st</a:t>
            </a:r>
            <a:r>
              <a:rPr lang="fr-CA" sz="5400" b="1" dirty="0">
                <a:solidFill>
                  <a:schemeClr val="tx2"/>
                </a:solidFill>
                <a:ea typeface="Times New Roman" panose="02020603050405020304" pitchFamily="18" charset="0"/>
                <a:cs typeface="Calibri" panose="020F0502020204030204" pitchFamily="34" charset="0"/>
              </a:rPr>
              <a:t> SIG Summit</a:t>
            </a:r>
            <a:endParaRPr lang="en-CA" sz="5400" b="1" dirty="0">
              <a:solidFill>
                <a:schemeClr val="tx2"/>
              </a:solidFill>
              <a:ea typeface="Times New Roman" panose="02020603050405020304" pitchFamily="18" charset="0"/>
              <a:cs typeface="Calibri" panose="020F0502020204030204" pitchFamily="34" charset="0"/>
            </a:endParaRPr>
          </a:p>
        </p:txBody>
      </p:sp>
      <p:pic>
        <p:nvPicPr>
          <p:cNvPr id="10" name="Picture 9">
            <a:extLst>
              <a:ext uri="{FF2B5EF4-FFF2-40B4-BE49-F238E27FC236}">
                <a16:creationId xmlns:a16="http://schemas.microsoft.com/office/drawing/2014/main" id="{0D44240E-99C4-B0F4-C6BB-A547BCFC51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181679"/>
            <a:ext cx="3038426" cy="902154"/>
          </a:xfrm>
          <a:prstGeom prst="rect">
            <a:avLst/>
          </a:prstGeom>
          <a:solidFill>
            <a:schemeClr val="bg1"/>
          </a:solidFill>
        </p:spPr>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4B4F9A-AAF2-4C47-AAEE-DE26222B0BF4}" type="datetimeFigureOut">
              <a:rPr lang="en-US" smtClean="0"/>
              <a:pPr/>
              <a:t>6/17/26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3D7E03-30B6-46F5-9CCE-C0108A1792DA}"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4B4F9A-AAF2-4C47-AAEE-DE26222B0BF4}" type="datetimeFigureOut">
              <a:rPr lang="en-US" smtClean="0"/>
              <a:pPr/>
              <a:t>6/17/26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3D7E03-30B6-46F5-9CCE-C0108A1792DA}"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4B4F9A-AAF2-4C47-AAEE-DE26222B0BF4}" type="datetimeFigureOut">
              <a:rPr lang="en-US" smtClean="0"/>
              <a:pPr/>
              <a:t>6/17/26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3D7E03-30B6-46F5-9CCE-C0108A1792DA}" type="slidenum">
              <a:rPr lang="en-US" smtClean="0"/>
              <a:pPr/>
              <a:t>‹#›</a:t>
            </a:fld>
            <a:endParaRPr lang="en-US" dirty="0"/>
          </a:p>
        </p:txBody>
      </p:sp>
      <p:pic>
        <p:nvPicPr>
          <p:cNvPr id="5" name="Picture 4">
            <a:extLst>
              <a:ext uri="{FF2B5EF4-FFF2-40B4-BE49-F238E27FC236}">
                <a16:creationId xmlns:a16="http://schemas.microsoft.com/office/drawing/2014/main" id="{E72BECAA-A6A6-1D3B-33DF-C295D50A5E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152400"/>
            <a:ext cx="7772400" cy="978832"/>
          </a:xfrm>
          <a:prstGeom prst="rect">
            <a:avLst/>
          </a:prstGeom>
        </p:spPr>
      </p:pic>
      <p:sp>
        <p:nvSpPr>
          <p:cNvPr id="6" name="TextBox 5">
            <a:extLst>
              <a:ext uri="{FF2B5EF4-FFF2-40B4-BE49-F238E27FC236}">
                <a16:creationId xmlns:a16="http://schemas.microsoft.com/office/drawing/2014/main" id="{1E261DFF-FF19-F2EB-3714-CE37BE1ACFF6}"/>
              </a:ext>
            </a:extLst>
          </p:cNvPr>
          <p:cNvSpPr txBox="1"/>
          <p:nvPr userDrawn="1"/>
        </p:nvSpPr>
        <p:spPr>
          <a:xfrm>
            <a:off x="3505200" y="152400"/>
            <a:ext cx="4953000" cy="960712"/>
          </a:xfrm>
          <a:prstGeom prst="rect">
            <a:avLst/>
          </a:prstGeom>
          <a:solidFill>
            <a:schemeClr val="bg1"/>
          </a:solidFill>
        </p:spPr>
        <p:txBody>
          <a:bodyPr wrap="square">
            <a:spAutoFit/>
          </a:bodyPr>
          <a:lstStyle/>
          <a:p>
            <a:pPr marL="0" indent="0" algn="ctr">
              <a:lnSpc>
                <a:spcPct val="110000"/>
              </a:lnSpc>
              <a:buNone/>
            </a:pPr>
            <a:r>
              <a:rPr lang="fr-CA" sz="5400" b="1" dirty="0">
                <a:solidFill>
                  <a:schemeClr val="tx2"/>
                </a:solidFill>
                <a:ea typeface="Times New Roman" panose="02020603050405020304" pitchFamily="18" charset="0"/>
                <a:cs typeface="Calibri" panose="020F0502020204030204" pitchFamily="34" charset="0"/>
              </a:rPr>
              <a:t>1</a:t>
            </a:r>
            <a:r>
              <a:rPr lang="fr-CA" sz="5400" b="1" baseline="30000" dirty="0">
                <a:solidFill>
                  <a:schemeClr val="tx2"/>
                </a:solidFill>
                <a:ea typeface="Times New Roman" panose="02020603050405020304" pitchFamily="18" charset="0"/>
                <a:cs typeface="Calibri" panose="020F0502020204030204" pitchFamily="34" charset="0"/>
              </a:rPr>
              <a:t>st</a:t>
            </a:r>
            <a:r>
              <a:rPr lang="fr-CA" sz="5400" b="1" dirty="0">
                <a:solidFill>
                  <a:schemeClr val="tx2"/>
                </a:solidFill>
                <a:ea typeface="Times New Roman" panose="02020603050405020304" pitchFamily="18" charset="0"/>
                <a:cs typeface="Calibri" panose="020F0502020204030204" pitchFamily="34" charset="0"/>
              </a:rPr>
              <a:t> SIG Summit</a:t>
            </a:r>
            <a:endParaRPr lang="en-CA" sz="5400" b="1" dirty="0">
              <a:solidFill>
                <a:schemeClr val="tx2"/>
              </a:solidFill>
              <a:ea typeface="Times New Roman" panose="020206030504050203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422E6049-8BB7-7D24-F50D-E19496137F6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181679"/>
            <a:ext cx="3038426" cy="902154"/>
          </a:xfrm>
          <a:prstGeom prst="rect">
            <a:avLst/>
          </a:prstGeom>
          <a:solidFill>
            <a:schemeClr val="bg1"/>
          </a:solidFill>
        </p:spPr>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4B4F9A-AAF2-4C47-AAEE-DE26222B0BF4}" type="datetimeFigureOut">
              <a:rPr lang="en-US" smtClean="0"/>
              <a:pPr/>
              <a:t>6/17/26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3D7E03-30B6-46F5-9CCE-C0108A1792DA}"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4B4F9A-AAF2-4C47-AAEE-DE26222B0BF4}" type="datetimeFigureOut">
              <a:rPr lang="en-US" smtClean="0"/>
              <a:pPr/>
              <a:t>6/17/26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3D7E03-30B6-46F5-9CCE-C0108A1792DA}"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4B4F9A-AAF2-4C47-AAEE-DE26222B0BF4}" type="datetimeFigureOut">
              <a:rPr lang="en-US" smtClean="0"/>
              <a:pPr/>
              <a:t>6/17/26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3D7E03-30B6-46F5-9CCE-C0108A1792D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75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elearnhcp.c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marie.rocchi@utoronto.c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mailto:ldbishop@mun.ca"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7A5D70-87B0-BF73-19A0-89E1581497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8869906" cy="5562600"/>
          </a:xfrm>
          <a:prstGeom prst="rect">
            <a:avLst/>
          </a:prstGeom>
        </p:spPr>
      </p:pic>
      <p:sp>
        <p:nvSpPr>
          <p:cNvPr id="4" name="Title 1">
            <a:extLst>
              <a:ext uri="{FF2B5EF4-FFF2-40B4-BE49-F238E27FC236}">
                <a16:creationId xmlns:a16="http://schemas.microsoft.com/office/drawing/2014/main" id="{3A3430C3-235A-8269-D519-AFB319EFA5E6}"/>
              </a:ext>
            </a:extLst>
          </p:cNvPr>
          <p:cNvSpPr txBox="1">
            <a:spLocks/>
          </p:cNvSpPr>
          <p:nvPr/>
        </p:nvSpPr>
        <p:spPr>
          <a:xfrm>
            <a:off x="1257300" y="2053046"/>
            <a:ext cx="6629400" cy="1756954"/>
          </a:xfrm>
          <a:prstGeom prst="rect">
            <a:avLst/>
          </a:prstGeom>
          <a:solidFill>
            <a:srgbClr val="F2F2F2">
              <a:alpha val="60000"/>
            </a:srgbClr>
          </a:solid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spcAft>
                <a:spcPts val="1200"/>
              </a:spcAft>
            </a:pPr>
            <a:r>
              <a:rPr lang="en-US" sz="6000" b="1" dirty="0">
                <a:solidFill>
                  <a:schemeClr val="tx2">
                    <a:lumMod val="50000"/>
                  </a:schemeClr>
                </a:solidFill>
                <a:latin typeface="Avenir Next LT Pro" panose="020B0504020202020204" pitchFamily="34" charset="0"/>
                <a:ea typeface="Gadugi" panose="020B0502040204020203" pitchFamily="34" charset="0"/>
              </a:rPr>
              <a:t>1</a:t>
            </a:r>
            <a:r>
              <a:rPr lang="en-US" sz="6000" b="1" baseline="30000" dirty="0">
                <a:solidFill>
                  <a:schemeClr val="tx2">
                    <a:lumMod val="50000"/>
                  </a:schemeClr>
                </a:solidFill>
                <a:latin typeface="Avenir Next LT Pro" panose="020B0504020202020204" pitchFamily="34" charset="0"/>
                <a:ea typeface="Gadugi" panose="020B0502040204020203" pitchFamily="34" charset="0"/>
              </a:rPr>
              <a:t>st</a:t>
            </a:r>
            <a:r>
              <a:rPr lang="en-US" sz="6000" b="1" dirty="0">
                <a:solidFill>
                  <a:schemeClr val="tx2">
                    <a:lumMod val="50000"/>
                  </a:schemeClr>
                </a:solidFill>
                <a:latin typeface="Avenir Next LT Pro" panose="020B0504020202020204" pitchFamily="34" charset="0"/>
                <a:ea typeface="Gadugi" panose="020B0502040204020203" pitchFamily="34" charset="0"/>
              </a:rPr>
              <a:t> SIG SUMMIT</a:t>
            </a:r>
            <a:br>
              <a:rPr lang="en-US" sz="4800" dirty="0">
                <a:solidFill>
                  <a:schemeClr val="tx2">
                    <a:lumMod val="50000"/>
                  </a:schemeClr>
                </a:solidFill>
                <a:latin typeface="Avenir Next LT Pro" panose="020B0504020202020204" pitchFamily="34" charset="0"/>
                <a:ea typeface="Gadugi" panose="020B0502040204020203" pitchFamily="34" charset="0"/>
              </a:rPr>
            </a:br>
            <a:r>
              <a:rPr lang="en-US" sz="4800" dirty="0">
                <a:solidFill>
                  <a:schemeClr val="tx2">
                    <a:lumMod val="50000"/>
                  </a:schemeClr>
                </a:solidFill>
                <a:latin typeface="Avenir Next LT Pro" panose="020B0504020202020204" pitchFamily="34" charset="0"/>
                <a:ea typeface="Gadugi" panose="020B0502040204020203" pitchFamily="34" charset="0"/>
              </a:rPr>
              <a:t>  June 18 – Edmonton</a:t>
            </a:r>
            <a:endParaRPr lang="en-US" sz="4800" dirty="0">
              <a:latin typeface="Avenir Next LT Pro" panose="020B0504020202020204" pitchFamily="34" charset="0"/>
              <a:ea typeface="Gadugi" panose="020B0502040204020203" pitchFamily="34" charset="0"/>
            </a:endParaRPr>
          </a:p>
        </p:txBody>
      </p:sp>
    </p:spTree>
    <p:extLst>
      <p:ext uri="{BB962C8B-B14F-4D97-AF65-F5344CB8AC3E}">
        <p14:creationId xmlns:p14="http://schemas.microsoft.com/office/powerpoint/2010/main" val="1849653828"/>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A4874-94A2-C193-1546-07DC7BC9395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358B2A-6CA7-F85F-2A71-C2A6DC380803}"/>
              </a:ext>
            </a:extLst>
          </p:cNvPr>
          <p:cNvSpPr>
            <a:spLocks noGrp="1"/>
          </p:cNvSpPr>
          <p:nvPr>
            <p:ph idx="1"/>
          </p:nvPr>
        </p:nvSpPr>
        <p:spPr>
          <a:xfrm>
            <a:off x="228600" y="1905000"/>
            <a:ext cx="8686800" cy="4572000"/>
          </a:xfrm>
        </p:spPr>
        <p:txBody>
          <a:bodyPr>
            <a:normAutofit/>
          </a:bodyPr>
          <a:lstStyle/>
          <a:p>
            <a:pPr marL="0" indent="0" algn="ctr">
              <a:lnSpc>
                <a:spcPct val="110000"/>
              </a:lnSpc>
              <a:buNone/>
            </a:pPr>
            <a:r>
              <a:rPr lang="en-US" sz="3600" i="1" dirty="0">
                <a:solidFill>
                  <a:srgbClr val="00B0F0"/>
                </a:solidFill>
                <a:ea typeface="Calibri" panose="020F0502020204030204" pitchFamily="34" charset="0"/>
              </a:rPr>
              <a:t>EDUCATIONAL ASSESSMENT </a:t>
            </a:r>
            <a:r>
              <a:rPr lang="en-US" sz="3600" b="1" i="1" dirty="0">
                <a:solidFill>
                  <a:srgbClr val="00B0F0"/>
                </a:solidFill>
                <a:ea typeface="Calibri" panose="020F0502020204030204" pitchFamily="34" charset="0"/>
              </a:rPr>
              <a:t>SIG</a:t>
            </a:r>
          </a:p>
          <a:p>
            <a:pPr marL="0" indent="0" algn="ctr">
              <a:lnSpc>
                <a:spcPct val="110000"/>
              </a:lnSpc>
              <a:buNone/>
            </a:pPr>
            <a:endParaRPr lang="en-CA" dirty="0">
              <a:solidFill>
                <a:srgbClr val="00B0F0"/>
              </a:solidFill>
              <a:latin typeface="Times New Roman" panose="02020603050405020304" pitchFamily="18" charset="0"/>
              <a:ea typeface="Times New Roman" panose="02020603050405020304" pitchFamily="18" charset="0"/>
            </a:endParaRPr>
          </a:p>
          <a:p>
            <a:pPr>
              <a:spcBef>
                <a:spcPts val="1200"/>
              </a:spcBef>
            </a:pPr>
            <a:r>
              <a:rPr lang="en-CA" dirty="0">
                <a:solidFill>
                  <a:schemeClr val="tx2">
                    <a:lumMod val="75000"/>
                  </a:schemeClr>
                </a:solidFill>
                <a:ea typeface="Times New Roman" panose="02020603050405020304" pitchFamily="18" charset="0"/>
                <a:cs typeface="Calibri" panose="020F0502020204030204" pitchFamily="34" charset="0"/>
              </a:rPr>
              <a:t>George </a:t>
            </a:r>
            <a:r>
              <a:rPr lang="en-CA" dirty="0" err="1">
                <a:solidFill>
                  <a:schemeClr val="tx2">
                    <a:lumMod val="75000"/>
                  </a:schemeClr>
                </a:solidFill>
                <a:ea typeface="Times New Roman" panose="02020603050405020304" pitchFamily="18" charset="0"/>
                <a:cs typeface="Calibri" panose="020F0502020204030204" pitchFamily="34" charset="0"/>
              </a:rPr>
              <a:t>Pachev</a:t>
            </a:r>
            <a:endParaRPr lang="en-CA" dirty="0">
              <a:solidFill>
                <a:schemeClr val="tx2">
                  <a:lumMod val="75000"/>
                </a:schemeClr>
              </a:solidFill>
              <a:ea typeface="Times New Roman" panose="02020603050405020304" pitchFamily="18" charset="0"/>
              <a:cs typeface="Calibri" panose="020F0502020204030204" pitchFamily="34" charset="0"/>
            </a:endParaRPr>
          </a:p>
          <a:p>
            <a:pPr lvl="1">
              <a:spcBef>
                <a:spcPts val="1200"/>
              </a:spcBef>
            </a:pPr>
            <a:r>
              <a:rPr lang="en-CA" sz="1900" dirty="0">
                <a:solidFill>
                  <a:schemeClr val="tx2">
                    <a:lumMod val="75000"/>
                  </a:schemeClr>
                </a:solidFill>
                <a:cs typeface="Calibri" panose="020F0502020204030204" pitchFamily="34" charset="0"/>
              </a:rPr>
              <a:t>University of British Columbia</a:t>
            </a:r>
          </a:p>
          <a:p>
            <a:pPr>
              <a:spcBef>
                <a:spcPts val="1200"/>
              </a:spcBef>
            </a:pPr>
            <a:r>
              <a:rPr lang="en-CA" sz="2300" dirty="0">
                <a:solidFill>
                  <a:schemeClr val="tx2">
                    <a:lumMod val="75000"/>
                  </a:schemeClr>
                </a:solidFill>
                <a:cs typeface="Calibri" panose="020F0502020204030204" pitchFamily="34" charset="0"/>
              </a:rPr>
              <a:t>Robert Renaud</a:t>
            </a:r>
          </a:p>
          <a:p>
            <a:pPr lvl="1">
              <a:spcBef>
                <a:spcPts val="1200"/>
              </a:spcBef>
            </a:pPr>
            <a:r>
              <a:rPr lang="en-CA" sz="1900" dirty="0">
                <a:solidFill>
                  <a:schemeClr val="tx2">
                    <a:lumMod val="75000"/>
                  </a:schemeClr>
                </a:solidFill>
                <a:cs typeface="Calibri" panose="020F0502020204030204" pitchFamily="34" charset="0"/>
              </a:rPr>
              <a:t>- University of Manitoba</a:t>
            </a:r>
          </a:p>
          <a:p>
            <a:pPr lvl="1">
              <a:spcBef>
                <a:spcPts val="1200"/>
              </a:spcBef>
            </a:pPr>
            <a:endParaRPr lang="en-CA" sz="1900" dirty="0">
              <a:solidFill>
                <a:schemeClr val="tx2">
                  <a:lumMod val="75000"/>
                </a:schemeClr>
              </a:solidFill>
              <a:cs typeface="Calibri" panose="020F0502020204030204" pitchFamily="34" charset="0"/>
            </a:endParaRPr>
          </a:p>
          <a:p>
            <a:pPr lvl="1">
              <a:spcBef>
                <a:spcPts val="1200"/>
              </a:spcBef>
            </a:pPr>
            <a:r>
              <a:rPr lang="en-CA" sz="1900" dirty="0">
                <a:solidFill>
                  <a:schemeClr val="tx2">
                    <a:lumMod val="75000"/>
                  </a:schemeClr>
                </a:solidFill>
                <a:cs typeface="Calibri" panose="020F0502020204030204" pitchFamily="34" charset="0"/>
              </a:rPr>
              <a:t>The Educational Assessment SIG is responsible to promote scholarship and collaboration in educational assessment efforts across the Schools of Pharmacy in Canada.</a:t>
            </a:r>
          </a:p>
        </p:txBody>
      </p:sp>
    </p:spTree>
    <p:extLst>
      <p:ext uri="{BB962C8B-B14F-4D97-AF65-F5344CB8AC3E}">
        <p14:creationId xmlns:p14="http://schemas.microsoft.com/office/powerpoint/2010/main" val="4238421145"/>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0B5B7-6BB1-257F-3B66-1AE4CC7D3C5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AC490B-E4D6-C68A-3D55-A2D966B1AA95}"/>
              </a:ext>
            </a:extLst>
          </p:cNvPr>
          <p:cNvSpPr>
            <a:spLocks noGrp="1"/>
          </p:cNvSpPr>
          <p:nvPr>
            <p:ph idx="1"/>
          </p:nvPr>
        </p:nvSpPr>
        <p:spPr>
          <a:xfrm>
            <a:off x="228600" y="1371600"/>
            <a:ext cx="8686800" cy="5105400"/>
          </a:xfrm>
        </p:spPr>
        <p:txBody>
          <a:bodyPr>
            <a:normAutofit fontScale="92500" lnSpcReduction="10000"/>
          </a:bodyPr>
          <a:lstStyle/>
          <a:p>
            <a:pPr marL="0" indent="0" algn="ctr">
              <a:lnSpc>
                <a:spcPct val="110000"/>
              </a:lnSpc>
              <a:buNone/>
            </a:pPr>
            <a:r>
              <a:rPr lang="en-US" i="1" dirty="0">
                <a:solidFill>
                  <a:srgbClr val="00B0F0"/>
                </a:solidFill>
                <a:ea typeface="Calibri" panose="020F0502020204030204" pitchFamily="34" charset="0"/>
              </a:rPr>
              <a:t>PROGRAM EVALUATION + EDUCATIONAL ASSESSMENT </a:t>
            </a:r>
            <a:r>
              <a:rPr lang="en-US" b="1" i="1" dirty="0">
                <a:solidFill>
                  <a:srgbClr val="00B0F0"/>
                </a:solidFill>
                <a:ea typeface="Calibri" panose="020F0502020204030204" pitchFamily="34" charset="0"/>
              </a:rPr>
              <a:t>SIG</a:t>
            </a:r>
          </a:p>
          <a:p>
            <a:pPr marL="0" indent="0" algn="ctr">
              <a:lnSpc>
                <a:spcPct val="110000"/>
              </a:lnSpc>
              <a:buNone/>
            </a:pPr>
            <a:endParaRPr lang="en-US" b="1" i="1" dirty="0">
              <a:solidFill>
                <a:srgbClr val="00B0F0"/>
              </a:solidFill>
              <a:ea typeface="Calibri" panose="020F0502020204030204" pitchFamily="34" charset="0"/>
            </a:endParaRPr>
          </a:p>
          <a:p>
            <a:pPr>
              <a:spcBef>
                <a:spcPts val="1200"/>
              </a:spcBef>
            </a:pPr>
            <a:r>
              <a:rPr lang="en-CA" sz="2000" dirty="0">
                <a:solidFill>
                  <a:schemeClr val="tx2">
                    <a:lumMod val="75000"/>
                  </a:schemeClr>
                </a:solidFill>
                <a:ea typeface="Times New Roman" panose="02020603050405020304" pitchFamily="18" charset="0"/>
                <a:cs typeface="Calibri" panose="020F0502020204030204" pitchFamily="34" charset="0"/>
              </a:rPr>
              <a:t>“Standing” collaboration between the Program Evaluation and the Educational Assessment SIGs</a:t>
            </a:r>
          </a:p>
          <a:p>
            <a:pPr>
              <a:spcBef>
                <a:spcPts val="1200"/>
              </a:spcBef>
            </a:pPr>
            <a:r>
              <a:rPr lang="en-CA" sz="2000" dirty="0">
                <a:solidFill>
                  <a:schemeClr val="tx2">
                    <a:lumMod val="75000"/>
                  </a:schemeClr>
                </a:solidFill>
                <a:ea typeface="Times New Roman" panose="02020603050405020304" pitchFamily="18" charset="0"/>
                <a:cs typeface="Calibri" panose="020F0502020204030204" pitchFamily="34" charset="0"/>
              </a:rPr>
              <a:t>Projects nearing completion</a:t>
            </a:r>
          </a:p>
          <a:p>
            <a:pPr lvl="1">
              <a:spcBef>
                <a:spcPts val="1200"/>
              </a:spcBef>
            </a:pPr>
            <a:r>
              <a:rPr lang="en-CA" sz="1600" dirty="0">
                <a:solidFill>
                  <a:schemeClr val="tx2">
                    <a:lumMod val="75000"/>
                  </a:schemeClr>
                </a:solidFill>
                <a:cs typeface="Calibri" panose="020F0502020204030204" pitchFamily="34" charset="0"/>
              </a:rPr>
              <a:t>AI in Educational Assessment</a:t>
            </a:r>
          </a:p>
          <a:p>
            <a:pPr lvl="1">
              <a:spcBef>
                <a:spcPts val="1200"/>
              </a:spcBef>
            </a:pPr>
            <a:r>
              <a:rPr lang="en-CA" sz="1600" dirty="0">
                <a:solidFill>
                  <a:schemeClr val="tx2">
                    <a:lumMod val="75000"/>
                  </a:schemeClr>
                </a:solidFill>
                <a:cs typeface="Calibri" panose="020F0502020204030204" pitchFamily="34" charset="0"/>
              </a:rPr>
              <a:t>Program Evaluation Guide</a:t>
            </a:r>
          </a:p>
          <a:p>
            <a:pPr lvl="1">
              <a:spcBef>
                <a:spcPts val="1200"/>
              </a:spcBef>
            </a:pPr>
            <a:r>
              <a:rPr lang="en-CA" sz="1600" dirty="0">
                <a:solidFill>
                  <a:schemeClr val="tx2">
                    <a:lumMod val="75000"/>
                  </a:schemeClr>
                </a:solidFill>
                <a:cs typeface="Calibri" panose="020F0502020204030204" pitchFamily="34" charset="0"/>
              </a:rPr>
              <a:t>CPERC concurrent session:  Ensuring achievement of education outcomes</a:t>
            </a:r>
          </a:p>
          <a:p>
            <a:pPr lvl="2">
              <a:spcBef>
                <a:spcPts val="1200"/>
              </a:spcBef>
            </a:pPr>
            <a:r>
              <a:rPr lang="en-CA" sz="1700" dirty="0">
                <a:solidFill>
                  <a:schemeClr val="tx2">
                    <a:lumMod val="75000"/>
                  </a:schemeClr>
                </a:solidFill>
                <a:cs typeface="Calibri" panose="020F0502020204030204" pitchFamily="34" charset="0"/>
              </a:rPr>
              <a:t>Was June 17 (Wed) 3:30-4:30 (Devonian Room)</a:t>
            </a:r>
          </a:p>
          <a:p>
            <a:pPr lvl="1">
              <a:spcBef>
                <a:spcPts val="1200"/>
              </a:spcBef>
            </a:pPr>
            <a:r>
              <a:rPr lang="en-CA" sz="1600" dirty="0">
                <a:solidFill>
                  <a:schemeClr val="tx2">
                    <a:lumMod val="75000"/>
                  </a:schemeClr>
                </a:solidFill>
                <a:cs typeface="Calibri" panose="020F0502020204030204" pitchFamily="34" charset="0"/>
              </a:rPr>
              <a:t>New and ongoing projects:</a:t>
            </a:r>
          </a:p>
          <a:p>
            <a:pPr lvl="2">
              <a:spcBef>
                <a:spcPts val="1200"/>
              </a:spcBef>
            </a:pPr>
            <a:r>
              <a:rPr lang="en-CA" sz="1700" dirty="0">
                <a:solidFill>
                  <a:schemeClr val="tx2">
                    <a:lumMod val="75000"/>
                  </a:schemeClr>
                </a:solidFill>
                <a:cs typeface="Calibri" panose="020F0502020204030204" pitchFamily="34" charset="0"/>
              </a:rPr>
              <a:t>Graduation / Exit Survey</a:t>
            </a:r>
          </a:p>
          <a:p>
            <a:pPr lvl="2">
              <a:spcBef>
                <a:spcPts val="1200"/>
              </a:spcBef>
            </a:pPr>
            <a:r>
              <a:rPr lang="en-CA" sz="1700" dirty="0">
                <a:solidFill>
                  <a:schemeClr val="tx2">
                    <a:lumMod val="75000"/>
                  </a:schemeClr>
                </a:solidFill>
                <a:cs typeface="Calibri" panose="020F0502020204030204" pitchFamily="34" charset="0"/>
              </a:rPr>
              <a:t>Conception of Readiness</a:t>
            </a:r>
          </a:p>
          <a:p>
            <a:pPr lvl="2">
              <a:spcBef>
                <a:spcPts val="1200"/>
              </a:spcBef>
            </a:pPr>
            <a:r>
              <a:rPr lang="en-CA" sz="1700" dirty="0">
                <a:solidFill>
                  <a:schemeClr val="tx2">
                    <a:lumMod val="75000"/>
                  </a:schemeClr>
                </a:solidFill>
                <a:cs typeface="Calibri" panose="020F0502020204030204" pitchFamily="34" charset="0"/>
              </a:rPr>
              <a:t>Journal Club</a:t>
            </a:r>
          </a:p>
        </p:txBody>
      </p:sp>
    </p:spTree>
    <p:extLst>
      <p:ext uri="{BB962C8B-B14F-4D97-AF65-F5344CB8AC3E}">
        <p14:creationId xmlns:p14="http://schemas.microsoft.com/office/powerpoint/2010/main" val="415900095"/>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85917-84F1-5EB5-D2A6-BBC036FCFAF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405557-59C4-2DCF-D64C-5DD47F787808}"/>
              </a:ext>
            </a:extLst>
          </p:cNvPr>
          <p:cNvSpPr>
            <a:spLocks noGrp="1"/>
          </p:cNvSpPr>
          <p:nvPr>
            <p:ph idx="1"/>
          </p:nvPr>
        </p:nvSpPr>
        <p:spPr>
          <a:xfrm>
            <a:off x="228600" y="1371600"/>
            <a:ext cx="8686800" cy="5105400"/>
          </a:xfrm>
        </p:spPr>
        <p:txBody>
          <a:bodyPr>
            <a:normAutofit/>
          </a:bodyPr>
          <a:lstStyle/>
          <a:p>
            <a:pPr marL="0" indent="0" algn="ctr">
              <a:lnSpc>
                <a:spcPct val="110000"/>
              </a:lnSpc>
              <a:buNone/>
            </a:pPr>
            <a:r>
              <a:rPr lang="en-US" i="1" dirty="0">
                <a:solidFill>
                  <a:srgbClr val="00B0F0"/>
                </a:solidFill>
                <a:ea typeface="Calibri" panose="020F0502020204030204" pitchFamily="34" charset="0"/>
              </a:rPr>
              <a:t>EDUCATIONAL ASSESSMENT </a:t>
            </a:r>
            <a:r>
              <a:rPr lang="en-US" b="1" i="1" dirty="0">
                <a:solidFill>
                  <a:srgbClr val="00B0F0"/>
                </a:solidFill>
                <a:ea typeface="Calibri" panose="020F0502020204030204" pitchFamily="34" charset="0"/>
              </a:rPr>
              <a:t>SIG</a:t>
            </a:r>
          </a:p>
          <a:p>
            <a:pPr marL="0" indent="0" algn="ctr">
              <a:lnSpc>
                <a:spcPct val="110000"/>
              </a:lnSpc>
              <a:buNone/>
            </a:pPr>
            <a:endParaRPr lang="en-US" b="1" i="1" dirty="0">
              <a:solidFill>
                <a:srgbClr val="00B0F0"/>
              </a:solidFill>
              <a:ea typeface="Calibri" panose="020F0502020204030204" pitchFamily="34" charset="0"/>
            </a:endParaRPr>
          </a:p>
          <a:p>
            <a:pPr>
              <a:spcBef>
                <a:spcPts val="1200"/>
              </a:spcBef>
            </a:pPr>
            <a:r>
              <a:rPr lang="en-CA" sz="2000" dirty="0">
                <a:solidFill>
                  <a:schemeClr val="tx2">
                    <a:lumMod val="75000"/>
                  </a:schemeClr>
                </a:solidFill>
                <a:ea typeface="Times New Roman" panose="02020603050405020304" pitchFamily="18" charset="0"/>
                <a:cs typeface="Calibri" panose="020F0502020204030204" pitchFamily="34" charset="0"/>
              </a:rPr>
              <a:t>Ongoing projects and collaborations</a:t>
            </a:r>
          </a:p>
          <a:p>
            <a:pPr lvl="1">
              <a:spcBef>
                <a:spcPts val="1200"/>
              </a:spcBef>
            </a:pPr>
            <a:r>
              <a:rPr lang="en-CA" sz="1600" dirty="0">
                <a:solidFill>
                  <a:schemeClr val="tx2">
                    <a:lumMod val="75000"/>
                  </a:schemeClr>
                </a:solidFill>
                <a:ea typeface="Times New Roman" panose="02020603050405020304" pitchFamily="18" charset="0"/>
                <a:cs typeface="Calibri" panose="020F0502020204030204" pitchFamily="34" charset="0"/>
              </a:rPr>
              <a:t>Graduating students survey</a:t>
            </a:r>
          </a:p>
          <a:p>
            <a:pPr>
              <a:spcBef>
                <a:spcPts val="1200"/>
              </a:spcBef>
            </a:pPr>
            <a:r>
              <a:rPr lang="en-CA" sz="2000" dirty="0">
                <a:solidFill>
                  <a:schemeClr val="tx2">
                    <a:lumMod val="75000"/>
                  </a:schemeClr>
                </a:solidFill>
                <a:ea typeface="Times New Roman" panose="02020603050405020304" pitchFamily="18" charset="0"/>
                <a:cs typeface="Calibri" panose="020F0502020204030204" pitchFamily="34" charset="0"/>
              </a:rPr>
              <a:t>New projects and collaborations</a:t>
            </a:r>
          </a:p>
          <a:p>
            <a:pPr lvl="1">
              <a:spcBef>
                <a:spcPts val="1200"/>
              </a:spcBef>
            </a:pPr>
            <a:r>
              <a:rPr lang="en-CA" sz="1600" dirty="0">
                <a:solidFill>
                  <a:schemeClr val="tx2">
                    <a:lumMod val="75000"/>
                  </a:schemeClr>
                </a:solidFill>
                <a:cs typeface="Calibri" panose="020F0502020204030204" pitchFamily="34" charset="0"/>
              </a:rPr>
              <a:t>Conceptions of readiness </a:t>
            </a:r>
          </a:p>
        </p:txBody>
      </p:sp>
    </p:spTree>
    <p:extLst>
      <p:ext uri="{BB962C8B-B14F-4D97-AF65-F5344CB8AC3E}">
        <p14:creationId xmlns:p14="http://schemas.microsoft.com/office/powerpoint/2010/main" val="2683240475"/>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19E0A-7ED5-AAE7-3A4B-8EE8FF7B646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0DB4D3-5F9D-000F-27A3-6C9B395B143D}"/>
              </a:ext>
            </a:extLst>
          </p:cNvPr>
          <p:cNvSpPr>
            <a:spLocks noGrp="1"/>
          </p:cNvSpPr>
          <p:nvPr>
            <p:ph idx="1"/>
          </p:nvPr>
        </p:nvSpPr>
        <p:spPr>
          <a:xfrm>
            <a:off x="228600" y="1905000"/>
            <a:ext cx="8686800" cy="4572000"/>
          </a:xfrm>
        </p:spPr>
        <p:txBody>
          <a:bodyPr>
            <a:normAutofit/>
          </a:bodyPr>
          <a:lstStyle/>
          <a:p>
            <a:pPr marL="0" indent="0" algn="ctr">
              <a:lnSpc>
                <a:spcPct val="110000"/>
              </a:lnSpc>
              <a:buNone/>
            </a:pPr>
            <a:r>
              <a:rPr lang="en-US" sz="3600" i="1" dirty="0">
                <a:solidFill>
                  <a:srgbClr val="00B0F0"/>
                </a:solidFill>
                <a:ea typeface="Calibri" panose="020F0502020204030204" pitchFamily="34" charset="0"/>
              </a:rPr>
              <a:t>GERIATRICS </a:t>
            </a:r>
            <a:r>
              <a:rPr lang="en-US" sz="3600" b="1" i="1" dirty="0">
                <a:solidFill>
                  <a:srgbClr val="00B0F0"/>
                </a:solidFill>
                <a:ea typeface="Calibri" panose="020F0502020204030204" pitchFamily="34" charset="0"/>
              </a:rPr>
              <a:t>SIG</a:t>
            </a:r>
          </a:p>
          <a:p>
            <a:pPr marL="0" indent="0" algn="ctr">
              <a:lnSpc>
                <a:spcPct val="110000"/>
              </a:lnSpc>
              <a:buNone/>
            </a:pPr>
            <a:endParaRPr lang="en-CA" dirty="0">
              <a:solidFill>
                <a:srgbClr val="00B0F0"/>
              </a:solidFill>
              <a:latin typeface="Times New Roman" panose="02020603050405020304" pitchFamily="18" charset="0"/>
              <a:ea typeface="Times New Roman" panose="02020603050405020304" pitchFamily="18" charset="0"/>
            </a:endParaRPr>
          </a:p>
          <a:p>
            <a:pPr>
              <a:spcBef>
                <a:spcPts val="1200"/>
              </a:spcBef>
            </a:pPr>
            <a:r>
              <a:rPr lang="en-CA" dirty="0">
                <a:solidFill>
                  <a:schemeClr val="tx2">
                    <a:lumMod val="75000"/>
                  </a:schemeClr>
                </a:solidFill>
                <a:ea typeface="Times New Roman" panose="02020603050405020304" pitchFamily="18" charset="0"/>
                <a:cs typeface="Calibri" panose="020F0502020204030204" pitchFamily="34" charset="0"/>
              </a:rPr>
              <a:t>Shanna Trenaman</a:t>
            </a:r>
          </a:p>
          <a:p>
            <a:pPr lvl="1">
              <a:spcBef>
                <a:spcPts val="1200"/>
              </a:spcBef>
            </a:pPr>
            <a:r>
              <a:rPr lang="en-CA" sz="1900" dirty="0">
                <a:solidFill>
                  <a:schemeClr val="tx2">
                    <a:lumMod val="75000"/>
                  </a:schemeClr>
                </a:solidFill>
                <a:cs typeface="Calibri" panose="020F0502020204030204" pitchFamily="34" charset="0"/>
              </a:rPr>
              <a:t>Dalhousie University</a:t>
            </a:r>
          </a:p>
          <a:p>
            <a:pPr>
              <a:spcBef>
                <a:spcPts val="1200"/>
              </a:spcBef>
            </a:pPr>
            <a:r>
              <a:rPr lang="en-CA" dirty="0">
                <a:solidFill>
                  <a:schemeClr val="tx2">
                    <a:lumMod val="75000"/>
                  </a:schemeClr>
                </a:solidFill>
                <a:cs typeface="Calibri" panose="020F0502020204030204" pitchFamily="34" charset="0"/>
              </a:rPr>
              <a:t>Louise Papillon-Ferland</a:t>
            </a:r>
          </a:p>
          <a:p>
            <a:pPr lvl="1">
              <a:spcBef>
                <a:spcPts val="1200"/>
              </a:spcBef>
            </a:pPr>
            <a:r>
              <a:rPr lang="en-CA" sz="1900" dirty="0">
                <a:solidFill>
                  <a:schemeClr val="tx2">
                    <a:lumMod val="75000"/>
                  </a:schemeClr>
                </a:solidFill>
                <a:cs typeface="Calibri" panose="020F0502020204030204" pitchFamily="34" charset="0"/>
              </a:rPr>
              <a:t>Université de Montréal</a:t>
            </a:r>
          </a:p>
        </p:txBody>
      </p:sp>
    </p:spTree>
    <p:extLst>
      <p:ext uri="{BB962C8B-B14F-4D97-AF65-F5344CB8AC3E}">
        <p14:creationId xmlns:p14="http://schemas.microsoft.com/office/powerpoint/2010/main" val="2565965716"/>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2C36A-6476-D68F-B921-17057CFCF2B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844B11-83D2-18BC-059C-9186A0BBDBED}"/>
              </a:ext>
            </a:extLst>
          </p:cNvPr>
          <p:cNvSpPr>
            <a:spLocks noGrp="1"/>
          </p:cNvSpPr>
          <p:nvPr>
            <p:ph idx="1"/>
          </p:nvPr>
        </p:nvSpPr>
        <p:spPr>
          <a:xfrm>
            <a:off x="228600" y="1371600"/>
            <a:ext cx="8686800" cy="5105400"/>
          </a:xfrm>
        </p:spPr>
        <p:txBody>
          <a:bodyPr>
            <a:normAutofit/>
          </a:bodyPr>
          <a:lstStyle/>
          <a:p>
            <a:pPr marL="0" indent="0" algn="ctr">
              <a:lnSpc>
                <a:spcPct val="110000"/>
              </a:lnSpc>
              <a:buNone/>
            </a:pPr>
            <a:r>
              <a:rPr lang="en-US" i="1" dirty="0">
                <a:solidFill>
                  <a:srgbClr val="00B0F0"/>
                </a:solidFill>
                <a:ea typeface="Calibri" panose="020F0502020204030204" pitchFamily="34" charset="0"/>
              </a:rPr>
              <a:t>GERIATRICS </a:t>
            </a:r>
            <a:r>
              <a:rPr lang="en-US" b="1" i="1" dirty="0">
                <a:solidFill>
                  <a:srgbClr val="00B0F0"/>
                </a:solidFill>
                <a:ea typeface="Calibri" panose="020F0502020204030204" pitchFamily="34" charset="0"/>
              </a:rPr>
              <a:t>SIG</a:t>
            </a:r>
          </a:p>
          <a:p>
            <a:pPr>
              <a:spcBef>
                <a:spcPts val="1200"/>
              </a:spcBef>
            </a:pPr>
            <a:r>
              <a:rPr lang="en-CA" sz="2000" dirty="0">
                <a:solidFill>
                  <a:schemeClr val="tx2">
                    <a:lumMod val="75000"/>
                  </a:schemeClr>
                </a:solidFill>
                <a:ea typeface="Times New Roman" panose="02020603050405020304" pitchFamily="18" charset="0"/>
                <a:cs typeface="Calibri" panose="020F0502020204030204" pitchFamily="34" charset="0"/>
              </a:rPr>
              <a:t>Status</a:t>
            </a:r>
          </a:p>
          <a:p>
            <a:pPr lvl="1">
              <a:spcBef>
                <a:spcPts val="1200"/>
              </a:spcBef>
            </a:pPr>
            <a:r>
              <a:rPr lang="en-CA" sz="1600" dirty="0">
                <a:solidFill>
                  <a:schemeClr val="tx2">
                    <a:lumMod val="75000"/>
                  </a:schemeClr>
                </a:solidFill>
                <a:cs typeface="Calibri" panose="020F0502020204030204" pitchFamily="34" charset="0"/>
              </a:rPr>
              <a:t>Created at CPERC 2022</a:t>
            </a:r>
          </a:p>
          <a:p>
            <a:pPr lvl="1">
              <a:spcBef>
                <a:spcPts val="1200"/>
              </a:spcBef>
            </a:pPr>
            <a:r>
              <a:rPr lang="en-CA" sz="1600" dirty="0">
                <a:solidFill>
                  <a:schemeClr val="tx2">
                    <a:lumMod val="75000"/>
                  </a:schemeClr>
                </a:solidFill>
                <a:cs typeface="Calibri" panose="020F0502020204030204" pitchFamily="34" charset="0"/>
              </a:rPr>
              <a:t>We have a member from each faculty in attendance</a:t>
            </a:r>
          </a:p>
          <a:p>
            <a:pPr lvl="1">
              <a:spcBef>
                <a:spcPts val="1200"/>
              </a:spcBef>
            </a:pPr>
            <a:r>
              <a:rPr lang="en-CA" sz="1600" dirty="0">
                <a:solidFill>
                  <a:schemeClr val="tx2">
                    <a:lumMod val="75000"/>
                  </a:schemeClr>
                </a:solidFill>
                <a:cs typeface="Calibri" panose="020F0502020204030204" pitchFamily="34" charset="0"/>
              </a:rPr>
              <a:t>We meet at least four times a year</a:t>
            </a:r>
          </a:p>
          <a:p>
            <a:pPr lvl="1">
              <a:spcBef>
                <a:spcPts val="1200"/>
              </a:spcBef>
            </a:pPr>
            <a:r>
              <a:rPr lang="en-CA" sz="1600" dirty="0">
                <a:solidFill>
                  <a:schemeClr val="tx2">
                    <a:lumMod val="75000"/>
                  </a:schemeClr>
                </a:solidFill>
                <a:cs typeface="Calibri" panose="020F0502020204030204" pitchFamily="34" charset="0"/>
              </a:rPr>
              <a:t>We cover issues in Geriatrics education and Geriatrics practice</a:t>
            </a:r>
            <a:endParaRPr lang="en-CA" sz="1600" dirty="0">
              <a:solidFill>
                <a:schemeClr val="tx2">
                  <a:lumMod val="60000"/>
                  <a:lumOff val="40000"/>
                </a:schemeClr>
              </a:solidFill>
              <a:cs typeface="Calibri" panose="020F0502020204030204" pitchFamily="34" charset="0"/>
            </a:endParaRPr>
          </a:p>
        </p:txBody>
      </p:sp>
    </p:spTree>
    <p:extLst>
      <p:ext uri="{BB962C8B-B14F-4D97-AF65-F5344CB8AC3E}">
        <p14:creationId xmlns:p14="http://schemas.microsoft.com/office/powerpoint/2010/main" val="776130368"/>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14924-1394-DA74-3D07-8C388811345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90EBA3-F13A-7298-7298-96083692C98E}"/>
              </a:ext>
            </a:extLst>
          </p:cNvPr>
          <p:cNvSpPr>
            <a:spLocks noGrp="1"/>
          </p:cNvSpPr>
          <p:nvPr>
            <p:ph idx="1"/>
          </p:nvPr>
        </p:nvSpPr>
        <p:spPr>
          <a:xfrm>
            <a:off x="228600" y="1371600"/>
            <a:ext cx="8686800" cy="5105400"/>
          </a:xfrm>
        </p:spPr>
        <p:txBody>
          <a:bodyPr>
            <a:normAutofit/>
          </a:bodyPr>
          <a:lstStyle/>
          <a:p>
            <a:pPr marL="0" indent="0" algn="ctr">
              <a:lnSpc>
                <a:spcPct val="110000"/>
              </a:lnSpc>
              <a:buNone/>
            </a:pPr>
            <a:r>
              <a:rPr lang="en-US" i="1" dirty="0">
                <a:solidFill>
                  <a:srgbClr val="00B0F0"/>
                </a:solidFill>
                <a:ea typeface="Calibri" panose="020F0502020204030204" pitchFamily="34" charset="0"/>
              </a:rPr>
              <a:t>GERIATRICS </a:t>
            </a:r>
            <a:r>
              <a:rPr lang="en-US" b="1" i="1" dirty="0">
                <a:solidFill>
                  <a:srgbClr val="00B0F0"/>
                </a:solidFill>
                <a:ea typeface="Calibri" panose="020F0502020204030204" pitchFamily="34" charset="0"/>
              </a:rPr>
              <a:t>SIG</a:t>
            </a:r>
          </a:p>
          <a:p>
            <a:pPr>
              <a:spcBef>
                <a:spcPts val="1200"/>
              </a:spcBef>
            </a:pPr>
            <a:r>
              <a:rPr lang="en-CA" sz="2000" dirty="0">
                <a:solidFill>
                  <a:schemeClr val="tx2">
                    <a:lumMod val="75000"/>
                  </a:schemeClr>
                </a:solidFill>
                <a:ea typeface="Times New Roman" panose="02020603050405020304" pitchFamily="18" charset="0"/>
                <a:cs typeface="Calibri" panose="020F0502020204030204" pitchFamily="34" charset="0"/>
              </a:rPr>
              <a:t>Projects currently under way and expected deliverables</a:t>
            </a:r>
          </a:p>
        </p:txBody>
      </p:sp>
      <p:pic>
        <p:nvPicPr>
          <p:cNvPr id="11" name="Picture 10">
            <a:extLst>
              <a:ext uri="{FF2B5EF4-FFF2-40B4-BE49-F238E27FC236}">
                <a16:creationId xmlns:a16="http://schemas.microsoft.com/office/drawing/2014/main" id="{9F4171DF-0FA5-3D98-689B-DDF44EBEF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590800"/>
            <a:ext cx="7772400" cy="3071801"/>
          </a:xfrm>
          <a:prstGeom prst="rect">
            <a:avLst/>
          </a:prstGeom>
        </p:spPr>
      </p:pic>
    </p:spTree>
    <p:extLst>
      <p:ext uri="{BB962C8B-B14F-4D97-AF65-F5344CB8AC3E}">
        <p14:creationId xmlns:p14="http://schemas.microsoft.com/office/powerpoint/2010/main" val="1737610500"/>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0B563-453B-AD57-70C2-BF955DC722D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780797-5828-9264-F0F3-9FD351B91616}"/>
              </a:ext>
            </a:extLst>
          </p:cNvPr>
          <p:cNvSpPr>
            <a:spLocks noGrp="1"/>
          </p:cNvSpPr>
          <p:nvPr>
            <p:ph idx="1"/>
          </p:nvPr>
        </p:nvSpPr>
        <p:spPr>
          <a:xfrm>
            <a:off x="228600" y="1905000"/>
            <a:ext cx="8686800" cy="4572000"/>
          </a:xfrm>
        </p:spPr>
        <p:txBody>
          <a:bodyPr>
            <a:normAutofit/>
          </a:bodyPr>
          <a:lstStyle/>
          <a:p>
            <a:pPr marL="0" indent="0" algn="ctr">
              <a:lnSpc>
                <a:spcPct val="110000"/>
              </a:lnSpc>
              <a:buNone/>
            </a:pPr>
            <a:r>
              <a:rPr lang="en-US" sz="3600" i="1" dirty="0">
                <a:solidFill>
                  <a:srgbClr val="00B0F0"/>
                </a:solidFill>
                <a:ea typeface="Calibri" panose="020F0502020204030204" pitchFamily="34" charset="0"/>
              </a:rPr>
              <a:t>e-RESOURCES </a:t>
            </a:r>
            <a:r>
              <a:rPr lang="en-US" sz="3600" b="1" i="1" dirty="0">
                <a:solidFill>
                  <a:srgbClr val="00B0F0"/>
                </a:solidFill>
                <a:ea typeface="Calibri" panose="020F0502020204030204" pitchFamily="34" charset="0"/>
              </a:rPr>
              <a:t>SIG</a:t>
            </a:r>
          </a:p>
          <a:p>
            <a:pPr marL="0" indent="0" algn="ctr">
              <a:lnSpc>
                <a:spcPct val="110000"/>
              </a:lnSpc>
              <a:buNone/>
            </a:pPr>
            <a:endParaRPr lang="en-CA" dirty="0">
              <a:solidFill>
                <a:srgbClr val="00B0F0"/>
              </a:solidFill>
              <a:latin typeface="Times New Roman" panose="02020603050405020304" pitchFamily="18" charset="0"/>
              <a:ea typeface="Times New Roman" panose="02020603050405020304" pitchFamily="18" charset="0"/>
            </a:endParaRPr>
          </a:p>
          <a:p>
            <a:pPr>
              <a:spcBef>
                <a:spcPts val="1200"/>
              </a:spcBef>
            </a:pPr>
            <a:r>
              <a:rPr lang="en-CA" dirty="0">
                <a:solidFill>
                  <a:schemeClr val="tx2">
                    <a:lumMod val="75000"/>
                  </a:schemeClr>
                </a:solidFill>
                <a:ea typeface="Times New Roman" panose="02020603050405020304" pitchFamily="18" charset="0"/>
                <a:cs typeface="Calibri" panose="020F0502020204030204" pitchFamily="34" charset="0"/>
              </a:rPr>
              <a:t>Lisa Bishop</a:t>
            </a:r>
          </a:p>
          <a:p>
            <a:pPr lvl="1">
              <a:spcBef>
                <a:spcPts val="1200"/>
              </a:spcBef>
            </a:pPr>
            <a:r>
              <a:rPr lang="en-CA" sz="1900" dirty="0">
                <a:solidFill>
                  <a:schemeClr val="tx2">
                    <a:lumMod val="75000"/>
                  </a:schemeClr>
                </a:solidFill>
                <a:cs typeface="Calibri" panose="020F0502020204030204" pitchFamily="34" charset="0"/>
              </a:rPr>
              <a:t>Memorial University</a:t>
            </a:r>
          </a:p>
        </p:txBody>
      </p:sp>
    </p:spTree>
    <p:extLst>
      <p:ext uri="{BB962C8B-B14F-4D97-AF65-F5344CB8AC3E}">
        <p14:creationId xmlns:p14="http://schemas.microsoft.com/office/powerpoint/2010/main" val="1212042955"/>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1A456-B2F9-CDE3-328D-A164B8EC0FC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C3248C-BE5D-9F8C-1DC7-3ABF78F4AA0D}"/>
              </a:ext>
            </a:extLst>
          </p:cNvPr>
          <p:cNvSpPr>
            <a:spLocks noGrp="1"/>
          </p:cNvSpPr>
          <p:nvPr>
            <p:ph idx="1"/>
          </p:nvPr>
        </p:nvSpPr>
        <p:spPr>
          <a:xfrm>
            <a:off x="228600" y="1371600"/>
            <a:ext cx="8686800" cy="5105400"/>
          </a:xfrm>
        </p:spPr>
        <p:txBody>
          <a:bodyPr>
            <a:normAutofit/>
          </a:bodyPr>
          <a:lstStyle/>
          <a:p>
            <a:pPr marL="0" indent="0" algn="ctr">
              <a:lnSpc>
                <a:spcPct val="110000"/>
              </a:lnSpc>
              <a:buNone/>
            </a:pPr>
            <a:r>
              <a:rPr lang="en-US" i="1" dirty="0">
                <a:solidFill>
                  <a:srgbClr val="00B0F0"/>
                </a:solidFill>
                <a:ea typeface="Calibri" panose="020F0502020204030204" pitchFamily="34" charset="0"/>
              </a:rPr>
              <a:t>e-RESOURCES </a:t>
            </a:r>
            <a:r>
              <a:rPr lang="en-US" b="1" i="1" dirty="0">
                <a:solidFill>
                  <a:srgbClr val="00B0F0"/>
                </a:solidFill>
                <a:ea typeface="Calibri" panose="020F0502020204030204" pitchFamily="34" charset="0"/>
              </a:rPr>
              <a:t>SIG</a:t>
            </a:r>
          </a:p>
          <a:p>
            <a:pPr>
              <a:spcBef>
                <a:spcPts val="1200"/>
              </a:spcBef>
            </a:pPr>
            <a:r>
              <a:rPr lang="en-CA" sz="2000" dirty="0">
                <a:solidFill>
                  <a:schemeClr val="tx2">
                    <a:lumMod val="75000"/>
                  </a:schemeClr>
                </a:solidFill>
                <a:ea typeface="Times New Roman" panose="02020603050405020304" pitchFamily="18" charset="0"/>
                <a:cs typeface="Calibri" panose="020F0502020204030204" pitchFamily="34" charset="0"/>
              </a:rPr>
              <a:t>Rebranding of the Informatics SIG to the e-Resources SIG to encompass a wider scope</a:t>
            </a:r>
          </a:p>
          <a:p>
            <a:pPr lvl="1">
              <a:spcBef>
                <a:spcPts val="1200"/>
              </a:spcBef>
            </a:pPr>
            <a:r>
              <a:rPr lang="en-CA" sz="1600" dirty="0">
                <a:solidFill>
                  <a:schemeClr val="tx2">
                    <a:lumMod val="75000"/>
                  </a:schemeClr>
                </a:solidFill>
                <a:cs typeface="Calibri" panose="020F0502020204030204" pitchFamily="34" charset="0"/>
              </a:rPr>
              <a:t>The e-Resource SIG supports the continued development, implementation, and promotion of the e-Resource to support pharmacy education</a:t>
            </a:r>
          </a:p>
          <a:p>
            <a:pPr lvl="1">
              <a:spcBef>
                <a:spcPts val="1200"/>
              </a:spcBef>
            </a:pPr>
            <a:r>
              <a:rPr lang="en-CA" sz="1600" dirty="0">
                <a:solidFill>
                  <a:schemeClr val="tx2">
                    <a:lumMod val="75000"/>
                  </a:schemeClr>
                </a:solidFill>
                <a:cs typeface="Calibri" panose="020F0502020204030204" pitchFamily="34" charset="0"/>
              </a:rPr>
              <a:t>Modules available open-access at </a:t>
            </a:r>
            <a:r>
              <a:rPr lang="en-CA" sz="1600" dirty="0">
                <a:solidFill>
                  <a:schemeClr val="tx2">
                    <a:lumMod val="60000"/>
                    <a:lumOff val="40000"/>
                  </a:schemeClr>
                </a:solidFill>
                <a:cs typeface="Calibri" panose="020F0502020204030204" pitchFamily="34" charset="0"/>
                <a:hlinkClick r:id="rId2">
                  <a:extLst>
                    <a:ext uri="{A12FA001-AC4F-418D-AE19-62706E023703}">
                      <ahyp:hlinkClr xmlns:ahyp="http://schemas.microsoft.com/office/drawing/2018/hyperlinkcolor" val="tx"/>
                    </a:ext>
                  </a:extLst>
                </a:hlinkClick>
              </a:rPr>
              <a:t>www.eLearnHCP.ca</a:t>
            </a:r>
            <a:endParaRPr lang="en-CA" sz="1600" dirty="0">
              <a:solidFill>
                <a:schemeClr val="tx2">
                  <a:lumMod val="60000"/>
                  <a:lumOff val="40000"/>
                </a:schemeClr>
              </a:solidFill>
              <a:cs typeface="Calibri" panose="020F0502020204030204" pitchFamily="34" charset="0"/>
            </a:endParaRPr>
          </a:p>
          <a:p>
            <a:pPr lvl="2">
              <a:spcBef>
                <a:spcPts val="1200"/>
              </a:spcBef>
            </a:pPr>
            <a:r>
              <a:rPr lang="en-CA" sz="1400" b="1" dirty="0">
                <a:solidFill>
                  <a:schemeClr val="tx2">
                    <a:lumMod val="75000"/>
                  </a:schemeClr>
                </a:solidFill>
                <a:latin typeface="Avenir Next LT Pro" panose="020B0504020202020204" pitchFamily="34" charset="77"/>
                <a:cs typeface="Calibri" panose="020F0502020204030204" pitchFamily="34" charset="0"/>
              </a:rPr>
              <a:t>Informatics (20 modules)</a:t>
            </a:r>
            <a:r>
              <a:rPr lang="en-CA" sz="1400" dirty="0">
                <a:solidFill>
                  <a:schemeClr val="tx2">
                    <a:lumMod val="75000"/>
                  </a:schemeClr>
                </a:solidFill>
                <a:latin typeface="Avenir Next LT Pro" panose="020B0504020202020204" pitchFamily="34" charset="77"/>
                <a:cs typeface="Calibri" panose="020F0502020204030204" pitchFamily="34" charset="0"/>
              </a:rPr>
              <a:t> – e.g., EHR, Privacy &amp; Confidentiality, Virtual Care, Documentation, Med Rec, EBM</a:t>
            </a:r>
          </a:p>
          <a:p>
            <a:pPr lvl="2">
              <a:spcBef>
                <a:spcPts val="1200"/>
              </a:spcBef>
            </a:pPr>
            <a:r>
              <a:rPr lang="en-CA" sz="1400" b="1" dirty="0">
                <a:solidFill>
                  <a:schemeClr val="tx2">
                    <a:lumMod val="75000"/>
                  </a:schemeClr>
                </a:solidFill>
                <a:latin typeface="Avenir Next LT Pro" panose="020B0504020202020204" pitchFamily="34" charset="77"/>
                <a:cs typeface="Calibri" panose="020F0502020204030204" pitchFamily="34" charset="0"/>
              </a:rPr>
              <a:t>Health Promotion (6 modules)</a:t>
            </a:r>
            <a:r>
              <a:rPr lang="en-CA" sz="1400" dirty="0">
                <a:solidFill>
                  <a:schemeClr val="tx2">
                    <a:lumMod val="75000"/>
                  </a:schemeClr>
                </a:solidFill>
                <a:latin typeface="Avenir Next LT Pro" panose="020B0504020202020204" pitchFamily="34" charset="77"/>
                <a:cs typeface="Calibri" panose="020F0502020204030204" pitchFamily="34" charset="0"/>
              </a:rPr>
              <a:t> – e.g., Smoking Cessation, Vaccinology Series</a:t>
            </a:r>
          </a:p>
          <a:p>
            <a:pPr lvl="2">
              <a:spcBef>
                <a:spcPts val="1200"/>
              </a:spcBef>
            </a:pPr>
            <a:r>
              <a:rPr lang="en-CA" sz="1400" b="1" dirty="0">
                <a:solidFill>
                  <a:schemeClr val="tx2">
                    <a:lumMod val="75000"/>
                  </a:schemeClr>
                </a:solidFill>
                <a:latin typeface="Avenir Next LT Pro" panose="020B0504020202020204" pitchFamily="34" charset="77"/>
                <a:cs typeface="Calibri" panose="020F0502020204030204" pitchFamily="34" charset="0"/>
              </a:rPr>
              <a:t>EDI &amp; Cultural Safety (5 modules)</a:t>
            </a:r>
            <a:r>
              <a:rPr lang="en-CA" sz="1400" dirty="0">
                <a:solidFill>
                  <a:schemeClr val="tx2">
                    <a:lumMod val="75000"/>
                  </a:schemeClr>
                </a:solidFill>
                <a:latin typeface="Avenir Next LT Pro" panose="020B0504020202020204" pitchFamily="34" charset="77"/>
                <a:cs typeface="Calibri" panose="020F0502020204030204" pitchFamily="34" charset="0"/>
              </a:rPr>
              <a:t> – e.g., EDI &amp; Indigenous Health, 2SLGBTQQIA+ Health, Transgender Health</a:t>
            </a:r>
          </a:p>
          <a:p>
            <a:pPr lvl="2">
              <a:spcBef>
                <a:spcPts val="1200"/>
              </a:spcBef>
            </a:pPr>
            <a:r>
              <a:rPr lang="en-CA" sz="1400" b="1" dirty="0">
                <a:solidFill>
                  <a:schemeClr val="tx2">
                    <a:lumMod val="75000"/>
                  </a:schemeClr>
                </a:solidFill>
                <a:latin typeface="Avenir Next LT Pro" panose="020B0504020202020204" pitchFamily="34" charset="77"/>
                <a:cs typeface="Calibri" panose="020F0502020204030204" pitchFamily="34" charset="0"/>
              </a:rPr>
              <a:t>Primary Care (4 case-based modules)</a:t>
            </a:r>
            <a:r>
              <a:rPr lang="en-CA" sz="1400" dirty="0">
                <a:solidFill>
                  <a:schemeClr val="tx2">
                    <a:lumMod val="75000"/>
                  </a:schemeClr>
                </a:solidFill>
                <a:latin typeface="Avenir Next LT Pro" panose="020B0504020202020204" pitchFamily="34" charset="77"/>
                <a:cs typeface="Calibri" panose="020F0502020204030204" pitchFamily="34" charset="0"/>
              </a:rPr>
              <a:t> – e.g., Patient-Centered Care, Shared Decision-Making, Diversity, Continuity of Care</a:t>
            </a:r>
          </a:p>
        </p:txBody>
      </p:sp>
      <p:pic>
        <p:nvPicPr>
          <p:cNvPr id="5" name="Picture 4">
            <a:extLst>
              <a:ext uri="{FF2B5EF4-FFF2-40B4-BE49-F238E27FC236}">
                <a16:creationId xmlns:a16="http://schemas.microsoft.com/office/drawing/2014/main" id="{1E97597A-6719-2B55-C998-49E810CAA3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5800276"/>
            <a:ext cx="6000750" cy="1057724"/>
          </a:xfrm>
          <a:prstGeom prst="rect">
            <a:avLst/>
          </a:prstGeom>
        </p:spPr>
      </p:pic>
    </p:spTree>
    <p:extLst>
      <p:ext uri="{BB962C8B-B14F-4D97-AF65-F5344CB8AC3E}">
        <p14:creationId xmlns:p14="http://schemas.microsoft.com/office/powerpoint/2010/main" val="4012718331"/>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EE744-1E4B-A4DB-F924-9C975053044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2BD51B-351F-7DAB-1C12-0214D0D0961D}"/>
              </a:ext>
            </a:extLst>
          </p:cNvPr>
          <p:cNvSpPr>
            <a:spLocks noGrp="1"/>
          </p:cNvSpPr>
          <p:nvPr>
            <p:ph idx="1"/>
          </p:nvPr>
        </p:nvSpPr>
        <p:spPr>
          <a:xfrm>
            <a:off x="228600" y="1371600"/>
            <a:ext cx="8686800" cy="5105400"/>
          </a:xfrm>
        </p:spPr>
        <p:txBody>
          <a:bodyPr>
            <a:normAutofit/>
          </a:bodyPr>
          <a:lstStyle/>
          <a:p>
            <a:pPr marL="0" indent="0" algn="ctr">
              <a:lnSpc>
                <a:spcPct val="110000"/>
              </a:lnSpc>
              <a:buNone/>
            </a:pPr>
            <a:r>
              <a:rPr lang="en-US" i="1" dirty="0">
                <a:solidFill>
                  <a:srgbClr val="00B0F0"/>
                </a:solidFill>
                <a:ea typeface="Calibri" panose="020F0502020204030204" pitchFamily="34" charset="0"/>
              </a:rPr>
              <a:t>e-RESOURCES </a:t>
            </a:r>
            <a:r>
              <a:rPr lang="en-US" b="1" i="1" dirty="0">
                <a:solidFill>
                  <a:srgbClr val="00B0F0"/>
                </a:solidFill>
                <a:ea typeface="Calibri" panose="020F0502020204030204" pitchFamily="34" charset="0"/>
              </a:rPr>
              <a:t>SIG</a:t>
            </a:r>
          </a:p>
          <a:p>
            <a:pPr>
              <a:spcBef>
                <a:spcPts val="1200"/>
              </a:spcBef>
            </a:pPr>
            <a:r>
              <a:rPr lang="en-CA" sz="2000" dirty="0">
                <a:solidFill>
                  <a:schemeClr val="tx2">
                    <a:lumMod val="75000"/>
                  </a:schemeClr>
                </a:solidFill>
                <a:ea typeface="Times New Roman" panose="02020603050405020304" pitchFamily="18" charset="0"/>
                <a:cs typeface="Calibri" panose="020F0502020204030204" pitchFamily="34" charset="0"/>
              </a:rPr>
              <a:t>French translation</a:t>
            </a:r>
          </a:p>
          <a:p>
            <a:pPr lvl="1">
              <a:spcBef>
                <a:spcPts val="1200"/>
              </a:spcBef>
            </a:pPr>
            <a:r>
              <a:rPr lang="en-CA" sz="1600" dirty="0">
                <a:solidFill>
                  <a:schemeClr val="tx2">
                    <a:lumMod val="75000"/>
                  </a:schemeClr>
                </a:solidFill>
                <a:cs typeface="Calibri" panose="020F0502020204030204" pitchFamily="34" charset="0"/>
              </a:rPr>
              <a:t>25 modules have been translated in French; 10 to be translated in 2026/27 based on discussions with Francophone schools</a:t>
            </a:r>
          </a:p>
          <a:p>
            <a:pPr>
              <a:spcBef>
                <a:spcPts val="1200"/>
              </a:spcBef>
            </a:pPr>
            <a:r>
              <a:rPr lang="en-CA" sz="2000" dirty="0">
                <a:solidFill>
                  <a:schemeClr val="tx2">
                    <a:lumMod val="75000"/>
                  </a:schemeClr>
                </a:solidFill>
                <a:cs typeface="Calibri" panose="020F0502020204030204" pitchFamily="34" charset="0"/>
              </a:rPr>
              <a:t>New modules</a:t>
            </a:r>
          </a:p>
          <a:p>
            <a:pPr lvl="2">
              <a:spcBef>
                <a:spcPts val="1200"/>
              </a:spcBef>
            </a:pPr>
            <a:r>
              <a:rPr lang="en-CA" sz="1400" b="1" dirty="0">
                <a:solidFill>
                  <a:schemeClr val="tx2">
                    <a:lumMod val="75000"/>
                  </a:schemeClr>
                </a:solidFill>
                <a:latin typeface="Avenir Next LT Pro" panose="020B0504020202020204" pitchFamily="34" charset="77"/>
                <a:cs typeface="Calibri" panose="020F0502020204030204" pitchFamily="34" charset="0"/>
              </a:rPr>
              <a:t>Queering CVD by Pride Rx (2 modules)</a:t>
            </a:r>
            <a:r>
              <a:rPr lang="en-CA" sz="1400" dirty="0">
                <a:solidFill>
                  <a:schemeClr val="tx2">
                    <a:lumMod val="75000"/>
                  </a:schemeClr>
                </a:solidFill>
                <a:latin typeface="Avenir Next LT Pro" panose="020B0504020202020204" pitchFamily="34" charset="77"/>
                <a:cs typeface="Calibri" panose="020F0502020204030204" pitchFamily="34" charset="0"/>
              </a:rPr>
              <a:t> – Available in June in both languages</a:t>
            </a:r>
          </a:p>
          <a:p>
            <a:pPr lvl="2">
              <a:spcBef>
                <a:spcPts val="1200"/>
              </a:spcBef>
            </a:pPr>
            <a:r>
              <a:rPr lang="en-CA" sz="1400" b="1" dirty="0">
                <a:solidFill>
                  <a:schemeClr val="tx2">
                    <a:lumMod val="75000"/>
                  </a:schemeClr>
                </a:solidFill>
                <a:latin typeface="Avenir Next LT Pro" panose="020B0504020202020204" pitchFamily="34" charset="77"/>
                <a:cs typeface="Calibri" panose="020F0502020204030204" pitchFamily="34" charset="0"/>
              </a:rPr>
              <a:t>Ideas for new modules:</a:t>
            </a:r>
          </a:p>
          <a:p>
            <a:pPr lvl="3">
              <a:spcBef>
                <a:spcPts val="600"/>
              </a:spcBef>
            </a:pPr>
            <a:r>
              <a:rPr lang="en-CA" sz="1200" dirty="0">
                <a:solidFill>
                  <a:schemeClr val="tx2">
                    <a:lumMod val="75000"/>
                  </a:schemeClr>
                </a:solidFill>
                <a:latin typeface="Avenir Next LT Pro" panose="020B0504020202020204" pitchFamily="34" charset="77"/>
                <a:cs typeface="Calibri" panose="020F0502020204030204" pitchFamily="34" charset="0"/>
              </a:rPr>
              <a:t>AI in Education</a:t>
            </a:r>
          </a:p>
          <a:p>
            <a:pPr lvl="3">
              <a:spcBef>
                <a:spcPts val="600"/>
              </a:spcBef>
            </a:pPr>
            <a:r>
              <a:rPr lang="en-CA" sz="1200" dirty="0">
                <a:solidFill>
                  <a:schemeClr val="tx2">
                    <a:lumMod val="75000"/>
                  </a:schemeClr>
                </a:solidFill>
                <a:latin typeface="Avenir Next LT Pro" panose="020B0504020202020204" pitchFamily="34" charset="77"/>
                <a:cs typeface="Calibri" panose="020F0502020204030204" pitchFamily="34" charset="0"/>
              </a:rPr>
              <a:t>Preceptor Development</a:t>
            </a:r>
          </a:p>
          <a:p>
            <a:pPr lvl="3">
              <a:spcBef>
                <a:spcPts val="600"/>
              </a:spcBef>
            </a:pPr>
            <a:r>
              <a:rPr lang="en-CA" sz="1200" dirty="0">
                <a:solidFill>
                  <a:schemeClr val="tx2">
                    <a:lumMod val="75000"/>
                  </a:schemeClr>
                </a:solidFill>
                <a:latin typeface="Avenir Next LT Pro" panose="020B0504020202020204" pitchFamily="34" charset="77"/>
                <a:cs typeface="Calibri" panose="020F0502020204030204" pitchFamily="34" charset="0"/>
              </a:rPr>
              <a:t>Student experiential rotation preparation</a:t>
            </a:r>
          </a:p>
          <a:p>
            <a:pPr>
              <a:spcBef>
                <a:spcPts val="1200"/>
              </a:spcBef>
            </a:pPr>
            <a:r>
              <a:rPr lang="en-CA" sz="2000" dirty="0">
                <a:solidFill>
                  <a:schemeClr val="tx2">
                    <a:lumMod val="75000"/>
                  </a:schemeClr>
                </a:solidFill>
                <a:cs typeface="Calibri" panose="020F0502020204030204" pitchFamily="34" charset="0"/>
              </a:rPr>
              <a:t>For more information about the e-Resource, contact Marie Rocchi, e-Learning/e-Resource Manager and Developer at </a:t>
            </a:r>
            <a:r>
              <a:rPr lang="en-CA" sz="2000" dirty="0">
                <a:solidFill>
                  <a:schemeClr val="tx2">
                    <a:lumMod val="60000"/>
                    <a:lumOff val="40000"/>
                  </a:schemeClr>
                </a:solidFill>
                <a:cs typeface="Calibri" panose="020F0502020204030204" pitchFamily="34" charset="0"/>
                <a:hlinkClick r:id="rId3">
                  <a:extLst>
                    <a:ext uri="{A12FA001-AC4F-418D-AE19-62706E023703}">
                      <ahyp:hlinkClr xmlns:ahyp="http://schemas.microsoft.com/office/drawing/2018/hyperlinkcolor" val="tx"/>
                    </a:ext>
                  </a:extLst>
                </a:hlinkClick>
              </a:rPr>
              <a:t>marie.rocchi@utoronto.ca</a:t>
            </a:r>
            <a:endParaRPr lang="en-CA" sz="2000" dirty="0">
              <a:solidFill>
                <a:schemeClr val="tx2">
                  <a:lumMod val="60000"/>
                  <a:lumOff val="40000"/>
                </a:schemeClr>
              </a:solidFill>
              <a:cs typeface="Calibri" panose="020F0502020204030204" pitchFamily="34" charset="0"/>
            </a:endParaRPr>
          </a:p>
          <a:p>
            <a:pPr>
              <a:spcBef>
                <a:spcPts val="1200"/>
              </a:spcBef>
            </a:pPr>
            <a:r>
              <a:rPr lang="en-CA" sz="2000" dirty="0">
                <a:solidFill>
                  <a:schemeClr val="tx2">
                    <a:lumMod val="75000"/>
                  </a:schemeClr>
                </a:solidFill>
                <a:cs typeface="Calibri" panose="020F0502020204030204" pitchFamily="34" charset="0"/>
              </a:rPr>
              <a:t>To join the SIG, contact Lisa Bishop at </a:t>
            </a:r>
            <a:r>
              <a:rPr lang="en-CA" sz="2000" dirty="0" err="1">
                <a:solidFill>
                  <a:schemeClr val="tx2">
                    <a:lumMod val="60000"/>
                    <a:lumOff val="40000"/>
                  </a:schemeClr>
                </a:solidFill>
                <a:cs typeface="Calibri" panose="020F0502020204030204" pitchFamily="34" charset="0"/>
                <a:hlinkClick r:id="rId4">
                  <a:extLst>
                    <a:ext uri="{A12FA001-AC4F-418D-AE19-62706E023703}">
                      <ahyp:hlinkClr xmlns:ahyp="http://schemas.microsoft.com/office/drawing/2018/hyperlinkcolor" val="tx"/>
                    </a:ext>
                  </a:extLst>
                </a:hlinkClick>
              </a:rPr>
              <a:t>ldbishop@mun.ca</a:t>
            </a:r>
            <a:endParaRPr lang="en-CA" sz="2000" dirty="0">
              <a:solidFill>
                <a:schemeClr val="tx2">
                  <a:lumMod val="60000"/>
                  <a:lumOff val="40000"/>
                </a:schemeClr>
              </a:solidFill>
              <a:cs typeface="Calibri" panose="020F0502020204030204" pitchFamily="34" charset="0"/>
            </a:endParaRPr>
          </a:p>
        </p:txBody>
      </p:sp>
    </p:spTree>
    <p:extLst>
      <p:ext uri="{BB962C8B-B14F-4D97-AF65-F5344CB8AC3E}">
        <p14:creationId xmlns:p14="http://schemas.microsoft.com/office/powerpoint/2010/main" val="2910117921"/>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A0114-E503-4710-D608-6E0A4826CDD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131D67-85C9-F93A-E7D0-B8EA3929429E}"/>
              </a:ext>
            </a:extLst>
          </p:cNvPr>
          <p:cNvSpPr>
            <a:spLocks noGrp="1"/>
          </p:cNvSpPr>
          <p:nvPr>
            <p:ph idx="1"/>
          </p:nvPr>
        </p:nvSpPr>
        <p:spPr>
          <a:xfrm>
            <a:off x="228600" y="1905000"/>
            <a:ext cx="8686800" cy="4572000"/>
          </a:xfrm>
        </p:spPr>
        <p:txBody>
          <a:bodyPr>
            <a:normAutofit/>
          </a:bodyPr>
          <a:lstStyle/>
          <a:p>
            <a:pPr marL="0" indent="0" algn="ctr">
              <a:lnSpc>
                <a:spcPct val="110000"/>
              </a:lnSpc>
              <a:buNone/>
            </a:pPr>
            <a:r>
              <a:rPr lang="en-US" sz="3600" i="1" dirty="0">
                <a:solidFill>
                  <a:srgbClr val="00B0F0"/>
                </a:solidFill>
                <a:ea typeface="Calibri" panose="020F0502020204030204" pitchFamily="34" charset="0"/>
              </a:rPr>
              <a:t>MEDICINAL CHEMISTRY </a:t>
            </a:r>
            <a:r>
              <a:rPr lang="en-US" sz="3600" b="1" i="1" dirty="0">
                <a:solidFill>
                  <a:srgbClr val="00B0F0"/>
                </a:solidFill>
                <a:ea typeface="Calibri" panose="020F0502020204030204" pitchFamily="34" charset="0"/>
              </a:rPr>
              <a:t>SIG</a:t>
            </a:r>
          </a:p>
          <a:p>
            <a:pPr marL="0" indent="0" algn="ctr">
              <a:lnSpc>
                <a:spcPct val="110000"/>
              </a:lnSpc>
              <a:buNone/>
            </a:pPr>
            <a:endParaRPr lang="en-CA" dirty="0">
              <a:solidFill>
                <a:srgbClr val="00B0F0"/>
              </a:solidFill>
              <a:latin typeface="Times New Roman" panose="02020603050405020304" pitchFamily="18" charset="0"/>
              <a:ea typeface="Times New Roman" panose="02020603050405020304" pitchFamily="18" charset="0"/>
            </a:endParaRPr>
          </a:p>
          <a:p>
            <a:pPr>
              <a:spcBef>
                <a:spcPts val="1200"/>
              </a:spcBef>
            </a:pPr>
            <a:r>
              <a:rPr lang="en-CA" dirty="0">
                <a:solidFill>
                  <a:schemeClr val="tx2">
                    <a:lumMod val="75000"/>
                  </a:schemeClr>
                </a:solidFill>
                <a:ea typeface="Times New Roman" panose="02020603050405020304" pitchFamily="18" charset="0"/>
                <a:cs typeface="Calibri" panose="020F0502020204030204" pitchFamily="34" charset="0"/>
              </a:rPr>
              <a:t>Ed Krol (absent)</a:t>
            </a:r>
          </a:p>
          <a:p>
            <a:pPr lvl="1">
              <a:spcBef>
                <a:spcPts val="1200"/>
              </a:spcBef>
            </a:pPr>
            <a:r>
              <a:rPr lang="en-CA" sz="1900" dirty="0">
                <a:solidFill>
                  <a:schemeClr val="tx2">
                    <a:lumMod val="75000"/>
                  </a:schemeClr>
                </a:solidFill>
                <a:cs typeface="Calibri" panose="020F0502020204030204" pitchFamily="34" charset="0"/>
              </a:rPr>
              <a:t>University of Saskatchewan</a:t>
            </a:r>
          </a:p>
          <a:p>
            <a:pPr>
              <a:spcBef>
                <a:spcPts val="1200"/>
              </a:spcBef>
            </a:pPr>
            <a:r>
              <a:rPr lang="en-CA" sz="2300" dirty="0">
                <a:solidFill>
                  <a:schemeClr val="tx2">
                    <a:lumMod val="75000"/>
                  </a:schemeClr>
                </a:solidFill>
                <a:cs typeface="Calibri" panose="020F0502020204030204" pitchFamily="34" charset="0"/>
              </a:rPr>
              <a:t>Carlos Velasquez</a:t>
            </a:r>
          </a:p>
          <a:p>
            <a:pPr lvl="1">
              <a:spcBef>
                <a:spcPts val="1200"/>
              </a:spcBef>
            </a:pPr>
            <a:r>
              <a:rPr lang="en-CA" sz="1900" dirty="0">
                <a:solidFill>
                  <a:schemeClr val="tx2">
                    <a:lumMod val="75000"/>
                  </a:schemeClr>
                </a:solidFill>
                <a:cs typeface="Calibri" panose="020F0502020204030204" pitchFamily="34" charset="0"/>
              </a:rPr>
              <a:t>University of Alberta</a:t>
            </a:r>
          </a:p>
        </p:txBody>
      </p:sp>
    </p:spTree>
    <p:extLst>
      <p:ext uri="{BB962C8B-B14F-4D97-AF65-F5344CB8AC3E}">
        <p14:creationId xmlns:p14="http://schemas.microsoft.com/office/powerpoint/2010/main" val="1422727704"/>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8763000" cy="4724400"/>
          </a:xfrm>
        </p:spPr>
        <p:txBody>
          <a:bodyPr>
            <a:normAutofit/>
          </a:bodyPr>
          <a:lstStyle/>
          <a:p>
            <a:pPr marL="0" indent="0" algn="ctr">
              <a:lnSpc>
                <a:spcPct val="110000"/>
              </a:lnSpc>
              <a:buNone/>
            </a:pPr>
            <a:r>
              <a:rPr lang="en-US" sz="3600" dirty="0">
                <a:solidFill>
                  <a:srgbClr val="00B0F0"/>
                </a:solidFill>
                <a:ea typeface="Calibri" panose="020F0502020204030204" pitchFamily="34" charset="0"/>
              </a:rPr>
              <a:t>AGENDA</a:t>
            </a:r>
          </a:p>
          <a:p>
            <a:pPr marL="0" indent="0" algn="ctr">
              <a:lnSpc>
                <a:spcPct val="110000"/>
              </a:lnSpc>
              <a:buNone/>
            </a:pPr>
            <a:endParaRPr lang="en-CA" dirty="0">
              <a:solidFill>
                <a:srgbClr val="00B0F0"/>
              </a:solidFill>
              <a:latin typeface="Times New Roman" panose="02020603050405020304" pitchFamily="18" charset="0"/>
              <a:ea typeface="Times New Roman" panose="02020603050405020304" pitchFamily="18" charset="0"/>
            </a:endParaRPr>
          </a:p>
          <a:p>
            <a:pPr lvl="0">
              <a:spcBef>
                <a:spcPts val="1200"/>
              </a:spcBef>
              <a:buFont typeface="+mj-lt"/>
              <a:buAutoNum type="arabicPeriod"/>
            </a:pPr>
            <a:r>
              <a:rPr lang="en-CA" sz="2200" b="1" dirty="0">
                <a:solidFill>
                  <a:schemeClr val="tx2">
                    <a:lumMod val="75000"/>
                  </a:schemeClr>
                </a:solidFill>
                <a:ea typeface="Times New Roman" panose="02020603050405020304" pitchFamily="18" charset="0"/>
                <a:cs typeface="Calibri" panose="020F0502020204030204" pitchFamily="34" charset="0"/>
              </a:rPr>
              <a:t>Opening Remarks / Introductions </a:t>
            </a:r>
            <a:endParaRPr lang="en-CA" sz="2200" b="1" dirty="0">
              <a:solidFill>
                <a:schemeClr val="tx2">
                  <a:lumMod val="75000"/>
                </a:schemeClr>
              </a:solidFill>
              <a:latin typeface="Times New Roman" panose="02020603050405020304" pitchFamily="18" charset="0"/>
              <a:ea typeface="Times New Roman" panose="02020603050405020304" pitchFamily="18" charset="0"/>
            </a:endParaRPr>
          </a:p>
          <a:p>
            <a:pPr>
              <a:spcBef>
                <a:spcPts val="1200"/>
              </a:spcBef>
              <a:buFont typeface="+mj-lt"/>
              <a:buAutoNum type="arabicPeriod"/>
            </a:pPr>
            <a:r>
              <a:rPr lang="en-CA" sz="2200" dirty="0">
                <a:solidFill>
                  <a:schemeClr val="tx2">
                    <a:lumMod val="75000"/>
                  </a:schemeClr>
                </a:solidFill>
                <a:ea typeface="Times New Roman" panose="02020603050405020304" pitchFamily="18" charset="0"/>
                <a:cs typeface="Calibri" panose="020F0502020204030204" pitchFamily="34" charset="0"/>
              </a:rPr>
              <a:t>SIG Presentations &amp; Discussions</a:t>
            </a:r>
          </a:p>
          <a:p>
            <a:pPr>
              <a:spcBef>
                <a:spcPts val="1200"/>
              </a:spcBef>
              <a:buFont typeface="+mj-lt"/>
              <a:buAutoNum type="arabicPeriod"/>
            </a:pPr>
            <a:r>
              <a:rPr lang="en-CA" sz="2200" dirty="0">
                <a:solidFill>
                  <a:schemeClr val="tx2">
                    <a:lumMod val="75000"/>
                  </a:schemeClr>
                </a:solidFill>
                <a:ea typeface="Times New Roman" panose="02020603050405020304" pitchFamily="18" charset="0"/>
                <a:cs typeface="Calibri" panose="020F0502020204030204" pitchFamily="34" charset="0"/>
              </a:rPr>
              <a:t>2</a:t>
            </a:r>
            <a:r>
              <a:rPr lang="en-CA" sz="2200" baseline="30000" dirty="0">
                <a:solidFill>
                  <a:schemeClr val="tx2">
                    <a:lumMod val="75000"/>
                  </a:schemeClr>
                </a:solidFill>
                <a:ea typeface="Times New Roman" panose="02020603050405020304" pitchFamily="18" charset="0"/>
                <a:cs typeface="Calibri" panose="020F0502020204030204" pitchFamily="34" charset="0"/>
              </a:rPr>
              <a:t>nd</a:t>
            </a:r>
            <a:r>
              <a:rPr lang="en-CA" sz="2200" dirty="0">
                <a:solidFill>
                  <a:schemeClr val="tx2">
                    <a:lumMod val="75000"/>
                  </a:schemeClr>
                </a:solidFill>
                <a:ea typeface="Times New Roman" panose="02020603050405020304" pitchFamily="18" charset="0"/>
                <a:cs typeface="Calibri" panose="020F0502020204030204" pitchFamily="34" charset="0"/>
              </a:rPr>
              <a:t> SIG Summit </a:t>
            </a:r>
            <a:endParaRPr lang="en-CA" sz="2200" dirty="0">
              <a:solidFill>
                <a:schemeClr val="tx2">
                  <a:lumMod val="75000"/>
                </a:schemeClr>
              </a:solidFill>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766DA-DEA6-3DEF-E78F-895A8AA31AA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053DC7-C4FB-35E2-C71D-3A561B22D27C}"/>
              </a:ext>
            </a:extLst>
          </p:cNvPr>
          <p:cNvSpPr>
            <a:spLocks noGrp="1"/>
          </p:cNvSpPr>
          <p:nvPr>
            <p:ph idx="1"/>
          </p:nvPr>
        </p:nvSpPr>
        <p:spPr>
          <a:xfrm>
            <a:off x="228600" y="1371600"/>
            <a:ext cx="8686800" cy="5105400"/>
          </a:xfrm>
        </p:spPr>
        <p:txBody>
          <a:bodyPr>
            <a:normAutofit/>
          </a:bodyPr>
          <a:lstStyle/>
          <a:p>
            <a:pPr marL="0" indent="0" algn="ctr">
              <a:lnSpc>
                <a:spcPct val="110000"/>
              </a:lnSpc>
              <a:buNone/>
            </a:pPr>
            <a:r>
              <a:rPr lang="en-US" i="1" dirty="0">
                <a:solidFill>
                  <a:srgbClr val="00B0F0"/>
                </a:solidFill>
                <a:ea typeface="Calibri" panose="020F0502020204030204" pitchFamily="34" charset="0"/>
              </a:rPr>
              <a:t>MEDICINAL CEHMSTRY </a:t>
            </a:r>
            <a:r>
              <a:rPr lang="en-US" b="1" i="1" dirty="0">
                <a:solidFill>
                  <a:srgbClr val="00B0F0"/>
                </a:solidFill>
                <a:ea typeface="Calibri" panose="020F0502020204030204" pitchFamily="34" charset="0"/>
              </a:rPr>
              <a:t>SIG</a:t>
            </a:r>
          </a:p>
          <a:p>
            <a:pPr>
              <a:spcBef>
                <a:spcPts val="1200"/>
              </a:spcBef>
            </a:pPr>
            <a:r>
              <a:rPr lang="en-CA" sz="2000" dirty="0">
                <a:solidFill>
                  <a:schemeClr val="tx2">
                    <a:lumMod val="75000"/>
                  </a:schemeClr>
                </a:solidFill>
                <a:ea typeface="Times New Roman" panose="02020603050405020304" pitchFamily="18" charset="0"/>
                <a:cs typeface="Calibri" panose="020F0502020204030204" pitchFamily="34" charset="0"/>
              </a:rPr>
              <a:t>Environmental scan of medicinal chemistry instruction across Canada</a:t>
            </a:r>
          </a:p>
          <a:p>
            <a:pPr lvl="1">
              <a:spcBef>
                <a:spcPts val="1200"/>
              </a:spcBef>
            </a:pPr>
            <a:r>
              <a:rPr lang="en-CA" sz="1600" dirty="0">
                <a:solidFill>
                  <a:schemeClr val="tx2">
                    <a:lumMod val="75000"/>
                  </a:schemeClr>
                </a:solidFill>
                <a:cs typeface="Calibri" panose="020F0502020204030204" pitchFamily="34" charset="0"/>
              </a:rPr>
              <a:t>Established core Medicinal Chemistry concepts listed in course syllabus</a:t>
            </a:r>
          </a:p>
          <a:p>
            <a:pPr lvl="1">
              <a:spcBef>
                <a:spcPts val="1200"/>
              </a:spcBef>
            </a:pPr>
            <a:r>
              <a:rPr lang="en-CA" sz="1600" dirty="0">
                <a:solidFill>
                  <a:schemeClr val="tx2">
                    <a:lumMod val="75000"/>
                  </a:schemeClr>
                </a:solidFill>
                <a:cs typeface="Calibri" panose="020F0502020204030204" pitchFamily="34" charset="0"/>
              </a:rPr>
              <a:t>Published: </a:t>
            </a:r>
            <a:r>
              <a:rPr lang="en-CA" sz="1600" dirty="0" err="1">
                <a:solidFill>
                  <a:schemeClr val="tx2">
                    <a:lumMod val="75000"/>
                  </a:schemeClr>
                </a:solidFill>
                <a:cs typeface="Calibri" panose="020F0502020204030204" pitchFamily="34" charset="0"/>
              </a:rPr>
              <a:t>doi.org</a:t>
            </a:r>
            <a:r>
              <a:rPr lang="en-CA" sz="1600" dirty="0">
                <a:solidFill>
                  <a:schemeClr val="tx2">
                    <a:lumMod val="75000"/>
                  </a:schemeClr>
                </a:solidFill>
                <a:cs typeface="Calibri" panose="020F0502020204030204" pitchFamily="34" charset="0"/>
              </a:rPr>
              <a:t>/10.1016/j.cptl.2024.04.011</a:t>
            </a:r>
          </a:p>
          <a:p>
            <a:pPr>
              <a:spcBef>
                <a:spcPts val="1200"/>
              </a:spcBef>
            </a:pPr>
            <a:r>
              <a:rPr lang="en-CA" sz="2000" dirty="0">
                <a:solidFill>
                  <a:schemeClr val="tx2">
                    <a:lumMod val="75000"/>
                  </a:schemeClr>
                </a:solidFill>
                <a:cs typeface="Calibri" panose="020F0502020204030204" pitchFamily="34" charset="0"/>
              </a:rPr>
              <a:t>Scan of integration of medicinal chemistry with therapeutic decision-making</a:t>
            </a:r>
          </a:p>
          <a:p>
            <a:pPr lvl="1">
              <a:spcBef>
                <a:spcPts val="1200"/>
              </a:spcBef>
            </a:pPr>
            <a:r>
              <a:rPr lang="en-CA" sz="1600" dirty="0">
                <a:solidFill>
                  <a:schemeClr val="tx2">
                    <a:lumMod val="75000"/>
                  </a:schemeClr>
                </a:solidFill>
                <a:cs typeface="Calibri" panose="020F0502020204030204" pitchFamily="34" charset="0"/>
              </a:rPr>
              <a:t>Published: </a:t>
            </a:r>
            <a:r>
              <a:rPr lang="en-CA" sz="1600" dirty="0" err="1">
                <a:solidFill>
                  <a:schemeClr val="tx2">
                    <a:lumMod val="75000"/>
                  </a:schemeClr>
                </a:solidFill>
                <a:cs typeface="Calibri" panose="020F0502020204030204" pitchFamily="34" charset="0"/>
              </a:rPr>
              <a:t>doi.org</a:t>
            </a:r>
            <a:r>
              <a:rPr lang="en-CA" sz="1600" dirty="0">
                <a:solidFill>
                  <a:schemeClr val="tx2">
                    <a:lumMod val="75000"/>
                  </a:schemeClr>
                </a:solidFill>
                <a:cs typeface="Calibri" panose="020F0502020204030204" pitchFamily="34" charset="0"/>
              </a:rPr>
              <a:t>/10.1016/j.cptl.2024.102229</a:t>
            </a:r>
          </a:p>
          <a:p>
            <a:pPr>
              <a:spcBef>
                <a:spcPts val="1200"/>
              </a:spcBef>
            </a:pPr>
            <a:r>
              <a:rPr lang="en-CA" sz="2000" dirty="0">
                <a:solidFill>
                  <a:schemeClr val="tx2">
                    <a:lumMod val="75000"/>
                  </a:schemeClr>
                </a:solidFill>
                <a:cs typeface="Calibri" panose="020F0502020204030204" pitchFamily="34" charset="0"/>
              </a:rPr>
              <a:t>Current project: Specifications grading for medicinal chemistry assessment</a:t>
            </a:r>
          </a:p>
          <a:p>
            <a:pPr lvl="1">
              <a:spcBef>
                <a:spcPts val="1200"/>
              </a:spcBef>
            </a:pPr>
            <a:r>
              <a:rPr lang="en-CA" sz="1600" dirty="0">
                <a:solidFill>
                  <a:schemeClr val="tx2">
                    <a:lumMod val="75000"/>
                  </a:schemeClr>
                </a:solidFill>
                <a:cs typeface="Calibri" panose="020F0502020204030204" pitchFamily="34" charset="0"/>
              </a:rPr>
              <a:t>Webinar (C. Velazquez-U of Alberta)</a:t>
            </a:r>
            <a:endParaRPr lang="en-CA" sz="2000" dirty="0">
              <a:solidFill>
                <a:schemeClr val="tx2">
                  <a:lumMod val="60000"/>
                  <a:lumOff val="40000"/>
                </a:schemeClr>
              </a:solidFill>
              <a:cs typeface="Calibri" panose="020F0502020204030204" pitchFamily="34" charset="0"/>
            </a:endParaRPr>
          </a:p>
        </p:txBody>
      </p:sp>
    </p:spTree>
    <p:extLst>
      <p:ext uri="{BB962C8B-B14F-4D97-AF65-F5344CB8AC3E}">
        <p14:creationId xmlns:p14="http://schemas.microsoft.com/office/powerpoint/2010/main" val="981152408"/>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B06F3-C30A-7FA6-1422-D8131E97E19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2BBE2F-16C5-FD12-9B84-CBAF76229FEF}"/>
              </a:ext>
            </a:extLst>
          </p:cNvPr>
          <p:cNvSpPr>
            <a:spLocks noGrp="1"/>
          </p:cNvSpPr>
          <p:nvPr>
            <p:ph idx="1"/>
          </p:nvPr>
        </p:nvSpPr>
        <p:spPr>
          <a:xfrm>
            <a:off x="228600" y="1905000"/>
            <a:ext cx="8686800" cy="4572000"/>
          </a:xfrm>
        </p:spPr>
        <p:txBody>
          <a:bodyPr>
            <a:normAutofit/>
          </a:bodyPr>
          <a:lstStyle/>
          <a:p>
            <a:pPr marL="0" indent="0" algn="ctr">
              <a:lnSpc>
                <a:spcPct val="110000"/>
              </a:lnSpc>
              <a:buNone/>
            </a:pPr>
            <a:r>
              <a:rPr lang="en-US" sz="3600" i="1" dirty="0">
                <a:solidFill>
                  <a:srgbClr val="00B0F0"/>
                </a:solidFill>
                <a:ea typeface="Calibri" panose="020F0502020204030204" pitchFamily="34" charset="0"/>
              </a:rPr>
              <a:t>PHARMACY EXPERIENTIAL PROGRAM (PEP-C) </a:t>
            </a:r>
            <a:r>
              <a:rPr lang="en-US" sz="3600" b="1" i="1" dirty="0">
                <a:solidFill>
                  <a:srgbClr val="00B0F0"/>
                </a:solidFill>
                <a:ea typeface="Calibri" panose="020F0502020204030204" pitchFamily="34" charset="0"/>
              </a:rPr>
              <a:t>SIG</a:t>
            </a:r>
          </a:p>
          <a:p>
            <a:pPr marL="0" indent="0" algn="ctr">
              <a:lnSpc>
                <a:spcPct val="110000"/>
              </a:lnSpc>
              <a:buNone/>
            </a:pPr>
            <a:endParaRPr lang="en-CA" dirty="0">
              <a:solidFill>
                <a:srgbClr val="00B0F0"/>
              </a:solidFill>
              <a:latin typeface="Times New Roman" panose="02020603050405020304" pitchFamily="18" charset="0"/>
              <a:ea typeface="Times New Roman" panose="02020603050405020304" pitchFamily="18" charset="0"/>
            </a:endParaRPr>
          </a:p>
          <a:p>
            <a:pPr>
              <a:spcBef>
                <a:spcPts val="1200"/>
              </a:spcBef>
            </a:pPr>
            <a:r>
              <a:rPr lang="en-CA" dirty="0">
                <a:solidFill>
                  <a:schemeClr val="tx2">
                    <a:lumMod val="75000"/>
                  </a:schemeClr>
                </a:solidFill>
                <a:ea typeface="Times New Roman" panose="02020603050405020304" pitchFamily="18" charset="0"/>
                <a:cs typeface="Calibri" panose="020F0502020204030204" pitchFamily="34" charset="0"/>
              </a:rPr>
              <a:t>Lisa Little</a:t>
            </a:r>
          </a:p>
          <a:p>
            <a:pPr lvl="1">
              <a:spcBef>
                <a:spcPts val="1200"/>
              </a:spcBef>
            </a:pPr>
            <a:r>
              <a:rPr lang="en-CA" sz="1900" dirty="0">
                <a:solidFill>
                  <a:schemeClr val="tx2">
                    <a:lumMod val="75000"/>
                  </a:schemeClr>
                </a:solidFill>
                <a:cs typeface="Calibri" panose="020F0502020204030204" pitchFamily="34" charset="0"/>
              </a:rPr>
              <a:t>Memorial University</a:t>
            </a:r>
          </a:p>
          <a:p>
            <a:pPr>
              <a:spcBef>
                <a:spcPts val="1200"/>
              </a:spcBef>
            </a:pPr>
            <a:r>
              <a:rPr lang="en-CA" dirty="0">
                <a:solidFill>
                  <a:schemeClr val="tx2">
                    <a:lumMod val="75000"/>
                  </a:schemeClr>
                </a:solidFill>
                <a:cs typeface="Calibri" panose="020F0502020204030204" pitchFamily="34" charset="0"/>
              </a:rPr>
              <a:t>Jennifer MacDougall</a:t>
            </a:r>
          </a:p>
          <a:p>
            <a:pPr lvl="1">
              <a:spcBef>
                <a:spcPts val="1200"/>
              </a:spcBef>
            </a:pPr>
            <a:r>
              <a:rPr lang="en-CA" sz="1900" dirty="0">
                <a:solidFill>
                  <a:schemeClr val="tx2">
                    <a:lumMod val="75000"/>
                  </a:schemeClr>
                </a:solidFill>
                <a:cs typeface="Calibri" panose="020F0502020204030204" pitchFamily="34" charset="0"/>
              </a:rPr>
              <a:t>Dalhousie University</a:t>
            </a:r>
          </a:p>
        </p:txBody>
      </p:sp>
    </p:spTree>
    <p:extLst>
      <p:ext uri="{BB962C8B-B14F-4D97-AF65-F5344CB8AC3E}">
        <p14:creationId xmlns:p14="http://schemas.microsoft.com/office/powerpoint/2010/main" val="3253804358"/>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2D38E-DBD8-0082-DAEA-0FDB6F2DBFE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47A9BD-77ED-D0D4-554B-25BA9E403D15}"/>
              </a:ext>
            </a:extLst>
          </p:cNvPr>
          <p:cNvSpPr>
            <a:spLocks noGrp="1"/>
          </p:cNvSpPr>
          <p:nvPr>
            <p:ph idx="1"/>
          </p:nvPr>
        </p:nvSpPr>
        <p:spPr>
          <a:xfrm>
            <a:off x="228600" y="1371600"/>
            <a:ext cx="8686800" cy="5105400"/>
          </a:xfrm>
        </p:spPr>
        <p:txBody>
          <a:bodyPr>
            <a:normAutofit/>
          </a:bodyPr>
          <a:lstStyle/>
          <a:p>
            <a:pPr marL="0" indent="0" algn="ctr">
              <a:lnSpc>
                <a:spcPct val="110000"/>
              </a:lnSpc>
              <a:buNone/>
            </a:pPr>
            <a:r>
              <a:rPr lang="en-US" i="1" dirty="0">
                <a:solidFill>
                  <a:srgbClr val="00B0F0"/>
                </a:solidFill>
                <a:ea typeface="Calibri" panose="020F0502020204030204" pitchFamily="34" charset="0"/>
              </a:rPr>
              <a:t>PHARMACY EXPERIENTIAL PROGRAM </a:t>
            </a:r>
            <a:r>
              <a:rPr lang="en-US" b="1" i="1" dirty="0">
                <a:solidFill>
                  <a:srgbClr val="00B0F0"/>
                </a:solidFill>
                <a:ea typeface="Calibri" panose="020F0502020204030204" pitchFamily="34" charset="0"/>
              </a:rPr>
              <a:t>SIG</a:t>
            </a:r>
          </a:p>
          <a:p>
            <a:pPr>
              <a:spcBef>
                <a:spcPts val="1200"/>
              </a:spcBef>
            </a:pPr>
            <a:endParaRPr lang="en-CA" sz="2000" dirty="0">
              <a:solidFill>
                <a:schemeClr val="tx2">
                  <a:lumMod val="75000"/>
                </a:schemeClr>
              </a:solidFill>
              <a:ea typeface="Times New Roman" panose="02020603050405020304" pitchFamily="18" charset="0"/>
              <a:cs typeface="Calibri" panose="020F0502020204030204" pitchFamily="34" charset="0"/>
            </a:endParaRPr>
          </a:p>
          <a:p>
            <a:pPr>
              <a:spcBef>
                <a:spcPts val="1200"/>
              </a:spcBef>
            </a:pPr>
            <a:r>
              <a:rPr lang="en-CA" sz="2000" dirty="0">
                <a:solidFill>
                  <a:schemeClr val="tx2">
                    <a:lumMod val="75000"/>
                  </a:schemeClr>
                </a:solidFill>
                <a:ea typeface="Times New Roman" panose="02020603050405020304" pitchFamily="18" charset="0"/>
                <a:cs typeface="Calibri" panose="020F0502020204030204" pitchFamily="34" charset="0"/>
              </a:rPr>
              <a:t>Collaboration on best practices for experiential learning with emphasis on student support and assessment, along with preceptor support and development.</a:t>
            </a:r>
          </a:p>
          <a:p>
            <a:pPr marL="0" indent="0">
              <a:spcBef>
                <a:spcPts val="1200"/>
              </a:spcBef>
              <a:buNone/>
            </a:pPr>
            <a:endParaRPr lang="en-CA" sz="2000" dirty="0">
              <a:solidFill>
                <a:schemeClr val="tx2">
                  <a:lumMod val="75000"/>
                </a:schemeClr>
              </a:solidFill>
              <a:ea typeface="Times New Roman" panose="02020603050405020304" pitchFamily="18" charset="0"/>
              <a:cs typeface="Calibri" panose="020F0502020204030204" pitchFamily="34" charset="0"/>
            </a:endParaRPr>
          </a:p>
          <a:p>
            <a:pPr>
              <a:spcBef>
                <a:spcPts val="1200"/>
              </a:spcBef>
            </a:pPr>
            <a:r>
              <a:rPr lang="en-CA" sz="2000" dirty="0">
                <a:solidFill>
                  <a:schemeClr val="tx2">
                    <a:lumMod val="75000"/>
                  </a:schemeClr>
                </a:solidFill>
                <a:ea typeface="Times New Roman" panose="02020603050405020304" pitchFamily="18" charset="0"/>
                <a:cs typeface="Calibri" panose="020F0502020204030204" pitchFamily="34" charset="0"/>
              </a:rPr>
              <a:t>2025-26 </a:t>
            </a:r>
          </a:p>
          <a:p>
            <a:pPr lvl="1">
              <a:spcBef>
                <a:spcPts val="1200"/>
              </a:spcBef>
            </a:pPr>
            <a:r>
              <a:rPr lang="en-CA" sz="1800" dirty="0">
                <a:solidFill>
                  <a:schemeClr val="tx2">
                    <a:lumMod val="75000"/>
                  </a:schemeClr>
                </a:solidFill>
                <a:ea typeface="Times New Roman" panose="02020603050405020304" pitchFamily="18" charset="0"/>
                <a:cs typeface="Calibri" panose="020F0502020204030204" pitchFamily="34" charset="0"/>
              </a:rPr>
              <a:t>Focus on how we can provide preceptor support with practices busier than ever</a:t>
            </a:r>
          </a:p>
          <a:p>
            <a:pPr lvl="1">
              <a:spcBef>
                <a:spcPts val="1200"/>
              </a:spcBef>
            </a:pPr>
            <a:r>
              <a:rPr lang="en-CA" sz="1800" dirty="0">
                <a:solidFill>
                  <a:schemeClr val="tx2">
                    <a:lumMod val="75000"/>
                  </a:schemeClr>
                </a:solidFill>
                <a:ea typeface="Times New Roman" panose="02020603050405020304" pitchFamily="18" charset="0"/>
                <a:cs typeface="Calibri" panose="020F0502020204030204" pitchFamily="34" charset="0"/>
              </a:rPr>
              <a:t>Student presentation on how student-to-preceptor feedback processes</a:t>
            </a:r>
          </a:p>
        </p:txBody>
      </p:sp>
    </p:spTree>
    <p:extLst>
      <p:ext uri="{BB962C8B-B14F-4D97-AF65-F5344CB8AC3E}">
        <p14:creationId xmlns:p14="http://schemas.microsoft.com/office/powerpoint/2010/main" val="103288004"/>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CDC14-2790-9D12-B48C-142661F12DD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7BA2AC-4889-E0D8-40CF-55D5F7FBCD32}"/>
              </a:ext>
            </a:extLst>
          </p:cNvPr>
          <p:cNvSpPr>
            <a:spLocks noGrp="1"/>
          </p:cNvSpPr>
          <p:nvPr>
            <p:ph idx="1"/>
          </p:nvPr>
        </p:nvSpPr>
        <p:spPr>
          <a:xfrm>
            <a:off x="228600" y="1371600"/>
            <a:ext cx="8686800" cy="5105400"/>
          </a:xfrm>
        </p:spPr>
        <p:txBody>
          <a:bodyPr>
            <a:normAutofit/>
          </a:bodyPr>
          <a:lstStyle/>
          <a:p>
            <a:pPr marL="0" indent="0" algn="ctr">
              <a:lnSpc>
                <a:spcPct val="110000"/>
              </a:lnSpc>
              <a:buNone/>
            </a:pPr>
            <a:r>
              <a:rPr lang="en-US" i="1" dirty="0">
                <a:solidFill>
                  <a:srgbClr val="00B0F0"/>
                </a:solidFill>
                <a:ea typeface="Calibri" panose="020F0502020204030204" pitchFamily="34" charset="0"/>
              </a:rPr>
              <a:t>PHARMACY EXPERIENTIAL PROGRAM </a:t>
            </a:r>
            <a:r>
              <a:rPr lang="en-US" b="1" i="1" dirty="0">
                <a:solidFill>
                  <a:srgbClr val="00B0F0"/>
                </a:solidFill>
                <a:ea typeface="Calibri" panose="020F0502020204030204" pitchFamily="34" charset="0"/>
              </a:rPr>
              <a:t>SIG</a:t>
            </a:r>
          </a:p>
          <a:p>
            <a:pPr>
              <a:spcBef>
                <a:spcPts val="1200"/>
              </a:spcBef>
            </a:pPr>
            <a:r>
              <a:rPr lang="en-CA" sz="2000" dirty="0">
                <a:solidFill>
                  <a:schemeClr val="tx2">
                    <a:lumMod val="75000"/>
                  </a:schemeClr>
                </a:solidFill>
                <a:ea typeface="Times New Roman" panose="02020603050405020304" pitchFamily="18" charset="0"/>
                <a:cs typeface="Calibri" panose="020F0502020204030204" pitchFamily="34" charset="0"/>
              </a:rPr>
              <a:t>Topics for exploration and development 2026-27:</a:t>
            </a:r>
          </a:p>
          <a:p>
            <a:pPr lvl="1">
              <a:spcBef>
                <a:spcPts val="1200"/>
              </a:spcBef>
            </a:pPr>
            <a:r>
              <a:rPr lang="en-CA" sz="1800" dirty="0">
                <a:solidFill>
                  <a:schemeClr val="tx2">
                    <a:lumMod val="75000"/>
                  </a:schemeClr>
                </a:solidFill>
                <a:ea typeface="Times New Roman" panose="02020603050405020304" pitchFamily="18" charset="0"/>
                <a:cs typeface="Calibri" panose="020F0502020204030204" pitchFamily="34" charset="0"/>
              </a:rPr>
              <a:t>Preceptor development initiatives</a:t>
            </a:r>
          </a:p>
          <a:p>
            <a:pPr lvl="1">
              <a:spcBef>
                <a:spcPts val="1200"/>
              </a:spcBef>
            </a:pPr>
            <a:r>
              <a:rPr lang="en-CA" sz="1800" dirty="0">
                <a:solidFill>
                  <a:schemeClr val="tx2">
                    <a:lumMod val="75000"/>
                  </a:schemeClr>
                </a:solidFill>
                <a:ea typeface="Times New Roman" panose="02020603050405020304" pitchFamily="18" charset="0"/>
                <a:cs typeface="Calibri" panose="020F0502020204030204" pitchFamily="34" charset="0"/>
              </a:rPr>
              <a:t>National collaboration on student readiness modules</a:t>
            </a:r>
          </a:p>
          <a:p>
            <a:pPr lvl="1">
              <a:spcBef>
                <a:spcPts val="1200"/>
              </a:spcBef>
            </a:pPr>
            <a:r>
              <a:rPr lang="en-CA" sz="1800" dirty="0">
                <a:solidFill>
                  <a:schemeClr val="tx2">
                    <a:lumMod val="75000"/>
                  </a:schemeClr>
                </a:solidFill>
                <a:ea typeface="Times New Roman" panose="02020603050405020304" pitchFamily="18" charset="0"/>
                <a:cs typeface="Calibri" panose="020F0502020204030204" pitchFamily="34" charset="0"/>
              </a:rPr>
              <a:t>Collaboration with e-Resources SIG on the above</a:t>
            </a:r>
          </a:p>
          <a:p>
            <a:pPr lvl="1">
              <a:spcBef>
                <a:spcPts val="1200"/>
              </a:spcBef>
            </a:pPr>
            <a:r>
              <a:rPr lang="en-CA" sz="1800" dirty="0">
                <a:solidFill>
                  <a:schemeClr val="tx2">
                    <a:lumMod val="75000"/>
                  </a:schemeClr>
                </a:solidFill>
                <a:ea typeface="Times New Roman" panose="02020603050405020304" pitchFamily="18" charset="0"/>
                <a:cs typeface="Calibri" panose="020F0502020204030204" pitchFamily="34" charset="0"/>
              </a:rPr>
              <a:t>Possible cross-university elective APPE rotations</a:t>
            </a:r>
            <a:endParaRPr lang="en-CA" sz="1800" dirty="0">
              <a:solidFill>
                <a:schemeClr val="tx2">
                  <a:lumMod val="60000"/>
                  <a:lumOff val="40000"/>
                </a:schemeClr>
              </a:solidFill>
              <a:cs typeface="Calibri" panose="020F0502020204030204" pitchFamily="34" charset="0"/>
            </a:endParaRPr>
          </a:p>
        </p:txBody>
      </p:sp>
    </p:spTree>
    <p:extLst>
      <p:ext uri="{BB962C8B-B14F-4D97-AF65-F5344CB8AC3E}">
        <p14:creationId xmlns:p14="http://schemas.microsoft.com/office/powerpoint/2010/main" val="887285673"/>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88714-81B0-0CD3-EEB7-ECED7205598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52D4-AB96-25A2-D0BD-ADAB6860E6B6}"/>
              </a:ext>
            </a:extLst>
          </p:cNvPr>
          <p:cNvSpPr>
            <a:spLocks noGrp="1"/>
          </p:cNvSpPr>
          <p:nvPr>
            <p:ph idx="1"/>
          </p:nvPr>
        </p:nvSpPr>
        <p:spPr>
          <a:xfrm>
            <a:off x="228600" y="1905000"/>
            <a:ext cx="8686800" cy="4572000"/>
          </a:xfrm>
        </p:spPr>
        <p:txBody>
          <a:bodyPr>
            <a:normAutofit/>
          </a:bodyPr>
          <a:lstStyle/>
          <a:p>
            <a:pPr marL="0" indent="0" algn="ctr">
              <a:lnSpc>
                <a:spcPct val="110000"/>
              </a:lnSpc>
              <a:buNone/>
            </a:pPr>
            <a:r>
              <a:rPr lang="en-US" sz="3600" i="1" dirty="0">
                <a:solidFill>
                  <a:srgbClr val="00B0F0"/>
                </a:solidFill>
                <a:ea typeface="Calibri" panose="020F0502020204030204" pitchFamily="34" charset="0"/>
              </a:rPr>
              <a:t>PLANETARY HEALTH </a:t>
            </a:r>
            <a:r>
              <a:rPr lang="en-US" sz="3600" b="1" i="1" dirty="0">
                <a:solidFill>
                  <a:srgbClr val="00B0F0"/>
                </a:solidFill>
                <a:ea typeface="Calibri" panose="020F0502020204030204" pitchFamily="34" charset="0"/>
              </a:rPr>
              <a:t>SIG</a:t>
            </a:r>
          </a:p>
          <a:p>
            <a:pPr marL="0" indent="0" algn="ctr">
              <a:lnSpc>
                <a:spcPct val="110000"/>
              </a:lnSpc>
              <a:buNone/>
            </a:pPr>
            <a:endParaRPr lang="en-CA" dirty="0">
              <a:solidFill>
                <a:srgbClr val="00B0F0"/>
              </a:solidFill>
              <a:latin typeface="Times New Roman" panose="02020603050405020304" pitchFamily="18" charset="0"/>
              <a:ea typeface="Times New Roman" panose="02020603050405020304" pitchFamily="18" charset="0"/>
            </a:endParaRPr>
          </a:p>
          <a:p>
            <a:pPr>
              <a:spcBef>
                <a:spcPts val="1200"/>
              </a:spcBef>
            </a:pPr>
            <a:r>
              <a:rPr lang="en-CA" dirty="0">
                <a:solidFill>
                  <a:schemeClr val="tx2">
                    <a:lumMod val="75000"/>
                  </a:schemeClr>
                </a:solidFill>
                <a:ea typeface="Times New Roman" panose="02020603050405020304" pitchFamily="18" charset="0"/>
                <a:cs typeface="Calibri" panose="020F0502020204030204" pitchFamily="34" charset="0"/>
              </a:rPr>
              <a:t>Robert </a:t>
            </a:r>
            <a:r>
              <a:rPr lang="en-CA" dirty="0" err="1">
                <a:solidFill>
                  <a:schemeClr val="tx2">
                    <a:lumMod val="75000"/>
                  </a:schemeClr>
                </a:solidFill>
                <a:ea typeface="Times New Roman" panose="02020603050405020304" pitchFamily="18" charset="0"/>
                <a:cs typeface="Calibri" panose="020F0502020204030204" pitchFamily="34" charset="0"/>
              </a:rPr>
              <a:t>Pammett</a:t>
            </a:r>
            <a:endParaRPr lang="en-CA" dirty="0">
              <a:solidFill>
                <a:schemeClr val="tx2">
                  <a:lumMod val="75000"/>
                </a:schemeClr>
              </a:solidFill>
              <a:ea typeface="Times New Roman" panose="02020603050405020304" pitchFamily="18" charset="0"/>
              <a:cs typeface="Calibri" panose="020F0502020204030204" pitchFamily="34" charset="0"/>
            </a:endParaRPr>
          </a:p>
          <a:p>
            <a:pPr lvl="1">
              <a:spcBef>
                <a:spcPts val="1200"/>
              </a:spcBef>
            </a:pPr>
            <a:r>
              <a:rPr lang="en-CA" sz="1900" dirty="0">
                <a:solidFill>
                  <a:schemeClr val="tx2">
                    <a:lumMod val="75000"/>
                  </a:schemeClr>
                </a:solidFill>
                <a:cs typeface="Calibri" panose="020F0502020204030204" pitchFamily="34" charset="0"/>
              </a:rPr>
              <a:t>University of British Columbia</a:t>
            </a:r>
          </a:p>
        </p:txBody>
      </p:sp>
    </p:spTree>
    <p:extLst>
      <p:ext uri="{BB962C8B-B14F-4D97-AF65-F5344CB8AC3E}">
        <p14:creationId xmlns:p14="http://schemas.microsoft.com/office/powerpoint/2010/main" val="2449261764"/>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CBEA9-6393-61BD-89ED-D52C0B5437C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57AD6C-2CBF-70FB-D8F3-7FDC9B2AB160}"/>
              </a:ext>
            </a:extLst>
          </p:cNvPr>
          <p:cNvSpPr>
            <a:spLocks noGrp="1"/>
          </p:cNvSpPr>
          <p:nvPr>
            <p:ph idx="1"/>
          </p:nvPr>
        </p:nvSpPr>
        <p:spPr>
          <a:xfrm>
            <a:off x="228600" y="1371600"/>
            <a:ext cx="8686800" cy="5105400"/>
          </a:xfrm>
        </p:spPr>
        <p:txBody>
          <a:bodyPr>
            <a:normAutofit/>
          </a:bodyPr>
          <a:lstStyle/>
          <a:p>
            <a:pPr marL="0" indent="0" algn="ctr">
              <a:lnSpc>
                <a:spcPct val="110000"/>
              </a:lnSpc>
              <a:buNone/>
            </a:pPr>
            <a:r>
              <a:rPr lang="en-US" i="1" dirty="0">
                <a:solidFill>
                  <a:srgbClr val="00B0F0"/>
                </a:solidFill>
                <a:ea typeface="Calibri" panose="020F0502020204030204" pitchFamily="34" charset="0"/>
              </a:rPr>
              <a:t>PLANETARY HEALTH </a:t>
            </a:r>
            <a:r>
              <a:rPr lang="en-US" b="1" i="1" dirty="0">
                <a:solidFill>
                  <a:srgbClr val="00B0F0"/>
                </a:solidFill>
                <a:ea typeface="Calibri" panose="020F0502020204030204" pitchFamily="34" charset="0"/>
              </a:rPr>
              <a:t>SIG</a:t>
            </a:r>
          </a:p>
          <a:p>
            <a:pPr>
              <a:spcBef>
                <a:spcPts val="1200"/>
              </a:spcBef>
            </a:pPr>
            <a:r>
              <a:rPr lang="en-CA" sz="2000" dirty="0">
                <a:solidFill>
                  <a:schemeClr val="tx2">
                    <a:lumMod val="75000"/>
                  </a:schemeClr>
                </a:solidFill>
                <a:ea typeface="Times New Roman" panose="02020603050405020304" pitchFamily="18" charset="0"/>
                <a:cs typeface="Calibri" panose="020F0502020204030204" pitchFamily="34" charset="0"/>
              </a:rPr>
              <a:t>Projects currently underway:</a:t>
            </a:r>
          </a:p>
          <a:p>
            <a:pPr lvl="1">
              <a:spcBef>
                <a:spcPts val="1200"/>
              </a:spcBef>
            </a:pPr>
            <a:r>
              <a:rPr lang="en-CA" sz="1600" dirty="0">
                <a:solidFill>
                  <a:schemeClr val="tx2">
                    <a:lumMod val="75000"/>
                  </a:schemeClr>
                </a:solidFill>
                <a:cs typeface="Calibri" panose="020F0502020204030204" pitchFamily="34" charset="0"/>
              </a:rPr>
              <a:t>Development of Educational Outcomes</a:t>
            </a:r>
          </a:p>
          <a:p>
            <a:pPr lvl="2">
              <a:spcBef>
                <a:spcPts val="1200"/>
              </a:spcBef>
            </a:pPr>
            <a:r>
              <a:rPr lang="en-CA" sz="1400" dirty="0">
                <a:solidFill>
                  <a:schemeClr val="tx2">
                    <a:lumMod val="75000"/>
                  </a:schemeClr>
                </a:solidFill>
                <a:latin typeface="Avenir Next LT Pro" panose="020B0504020202020204" pitchFamily="34" charset="77"/>
                <a:cs typeface="Calibri" panose="020F0502020204030204" pitchFamily="34" charset="0"/>
              </a:rPr>
              <a:t>Identify, align and advance planetary health–related learning outcomes within pharmacy curricula and AFPC standards</a:t>
            </a:r>
          </a:p>
          <a:p>
            <a:pPr lvl="1">
              <a:spcBef>
                <a:spcPts val="1200"/>
              </a:spcBef>
            </a:pPr>
            <a:r>
              <a:rPr lang="en-CA" sz="1600" dirty="0">
                <a:solidFill>
                  <a:schemeClr val="tx2">
                    <a:lumMod val="75000"/>
                  </a:schemeClr>
                </a:solidFill>
                <a:cs typeface="Calibri" panose="020F0502020204030204" pitchFamily="34" charset="0"/>
              </a:rPr>
              <a:t>Choosing Wisely Canada – Pharmacy STARS</a:t>
            </a:r>
          </a:p>
          <a:p>
            <a:pPr>
              <a:spcBef>
                <a:spcPts val="1200"/>
              </a:spcBef>
            </a:pPr>
            <a:r>
              <a:rPr lang="en-CA" sz="2000" dirty="0">
                <a:solidFill>
                  <a:schemeClr val="tx2">
                    <a:lumMod val="75000"/>
                  </a:schemeClr>
                </a:solidFill>
                <a:cs typeface="Calibri" panose="020F0502020204030204" pitchFamily="34" charset="0"/>
              </a:rPr>
              <a:t>Future Projects:</a:t>
            </a:r>
          </a:p>
          <a:p>
            <a:pPr lvl="1">
              <a:spcBef>
                <a:spcPts val="1200"/>
              </a:spcBef>
            </a:pPr>
            <a:r>
              <a:rPr lang="en-CA" sz="1600" dirty="0">
                <a:solidFill>
                  <a:schemeClr val="tx2">
                    <a:lumMod val="75000"/>
                  </a:schemeClr>
                </a:solidFill>
                <a:cs typeface="Calibri" panose="020F0502020204030204" pitchFamily="34" charset="0"/>
              </a:rPr>
              <a:t>Development of Educational Content</a:t>
            </a:r>
          </a:p>
          <a:p>
            <a:pPr lvl="2">
              <a:spcBef>
                <a:spcPts val="1200"/>
              </a:spcBef>
            </a:pPr>
            <a:r>
              <a:rPr lang="en-CA" sz="1400" dirty="0">
                <a:solidFill>
                  <a:schemeClr val="tx2">
                    <a:lumMod val="75000"/>
                  </a:schemeClr>
                </a:solidFill>
                <a:latin typeface="Avenir Next LT Pro" panose="020B0504020202020204" pitchFamily="34" charset="77"/>
                <a:cs typeface="Calibri" panose="020F0502020204030204" pitchFamily="34" charset="0"/>
              </a:rPr>
              <a:t>Develop, curate, and share planetary health teaching materials, modules, and curricular resources for pharmacy education</a:t>
            </a:r>
          </a:p>
          <a:p>
            <a:pPr lvl="1">
              <a:spcBef>
                <a:spcPts val="1200"/>
              </a:spcBef>
            </a:pPr>
            <a:r>
              <a:rPr lang="en-CA" sz="1600" dirty="0">
                <a:solidFill>
                  <a:schemeClr val="tx2">
                    <a:lumMod val="75000"/>
                  </a:schemeClr>
                </a:solidFill>
                <a:cs typeface="Calibri" panose="020F0502020204030204" pitchFamily="34" charset="0"/>
              </a:rPr>
              <a:t>Planetary Health Report Card for Pharmacy expansion</a:t>
            </a:r>
          </a:p>
        </p:txBody>
      </p:sp>
    </p:spTree>
    <p:extLst>
      <p:ext uri="{BB962C8B-B14F-4D97-AF65-F5344CB8AC3E}">
        <p14:creationId xmlns:p14="http://schemas.microsoft.com/office/powerpoint/2010/main" val="120254900"/>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5BF5F-5DDD-AB56-F03F-1990F1B8937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C5EDE9-769E-620A-6BB1-28E56918CDB4}"/>
              </a:ext>
            </a:extLst>
          </p:cNvPr>
          <p:cNvSpPr>
            <a:spLocks noGrp="1"/>
          </p:cNvSpPr>
          <p:nvPr>
            <p:ph idx="1"/>
          </p:nvPr>
        </p:nvSpPr>
        <p:spPr>
          <a:xfrm>
            <a:off x="228600" y="1905000"/>
            <a:ext cx="8686800" cy="4572000"/>
          </a:xfrm>
        </p:spPr>
        <p:txBody>
          <a:bodyPr>
            <a:normAutofit/>
          </a:bodyPr>
          <a:lstStyle/>
          <a:p>
            <a:pPr marL="0" indent="0" algn="ctr">
              <a:lnSpc>
                <a:spcPct val="110000"/>
              </a:lnSpc>
              <a:buNone/>
            </a:pPr>
            <a:r>
              <a:rPr lang="en-US" sz="3600" i="1" dirty="0">
                <a:solidFill>
                  <a:srgbClr val="00B0F0"/>
                </a:solidFill>
                <a:ea typeface="Calibri" panose="020F0502020204030204" pitchFamily="34" charset="0"/>
              </a:rPr>
              <a:t>SELF-CARE THERAPEUTICS &amp; </a:t>
            </a:r>
          </a:p>
          <a:p>
            <a:pPr marL="0" indent="0" algn="ctr">
              <a:lnSpc>
                <a:spcPct val="110000"/>
              </a:lnSpc>
              <a:buNone/>
            </a:pPr>
            <a:r>
              <a:rPr lang="en-US" sz="3600" i="1" dirty="0">
                <a:solidFill>
                  <a:srgbClr val="00B0F0"/>
                </a:solidFill>
                <a:ea typeface="Calibri" panose="020F0502020204030204" pitchFamily="34" charset="0"/>
              </a:rPr>
              <a:t>MINOR AILMENTS </a:t>
            </a:r>
            <a:r>
              <a:rPr lang="en-US" sz="3600" b="1" i="1" dirty="0">
                <a:solidFill>
                  <a:srgbClr val="00B0F0"/>
                </a:solidFill>
                <a:ea typeface="Calibri" panose="020F0502020204030204" pitchFamily="34" charset="0"/>
              </a:rPr>
              <a:t>SIG</a:t>
            </a:r>
          </a:p>
          <a:p>
            <a:pPr marL="0" indent="0" algn="ctr">
              <a:lnSpc>
                <a:spcPct val="110000"/>
              </a:lnSpc>
              <a:buNone/>
            </a:pPr>
            <a:endParaRPr lang="en-CA" dirty="0">
              <a:solidFill>
                <a:srgbClr val="00B0F0"/>
              </a:solidFill>
              <a:latin typeface="Times New Roman" panose="02020603050405020304" pitchFamily="18" charset="0"/>
              <a:ea typeface="Times New Roman" panose="02020603050405020304" pitchFamily="18" charset="0"/>
            </a:endParaRPr>
          </a:p>
          <a:p>
            <a:pPr>
              <a:spcBef>
                <a:spcPts val="1200"/>
              </a:spcBef>
            </a:pPr>
            <a:r>
              <a:rPr lang="en-CA" dirty="0">
                <a:solidFill>
                  <a:schemeClr val="tx2">
                    <a:lumMod val="75000"/>
                  </a:schemeClr>
                </a:solidFill>
                <a:ea typeface="Times New Roman" panose="02020603050405020304" pitchFamily="18" charset="0"/>
                <a:cs typeface="Calibri" panose="020F0502020204030204" pitchFamily="34" charset="0"/>
              </a:rPr>
              <a:t>Nardine Nakhla</a:t>
            </a:r>
          </a:p>
          <a:p>
            <a:pPr lvl="1">
              <a:spcBef>
                <a:spcPts val="1200"/>
              </a:spcBef>
            </a:pPr>
            <a:r>
              <a:rPr lang="en-CA" sz="1900" dirty="0">
                <a:solidFill>
                  <a:schemeClr val="tx2">
                    <a:lumMod val="75000"/>
                  </a:schemeClr>
                </a:solidFill>
                <a:cs typeface="Calibri" panose="020F0502020204030204" pitchFamily="34" charset="0"/>
              </a:rPr>
              <a:t>University of Waterloo</a:t>
            </a:r>
          </a:p>
          <a:p>
            <a:pPr>
              <a:spcBef>
                <a:spcPts val="1200"/>
              </a:spcBef>
            </a:pPr>
            <a:r>
              <a:rPr lang="en-CA" sz="2300" dirty="0">
                <a:solidFill>
                  <a:schemeClr val="tx2">
                    <a:lumMod val="75000"/>
                  </a:schemeClr>
                </a:solidFill>
                <a:cs typeface="Calibri" panose="020F0502020204030204" pitchFamily="34" charset="0"/>
              </a:rPr>
              <a:t>Colleen Inglis</a:t>
            </a:r>
          </a:p>
          <a:p>
            <a:pPr lvl="1">
              <a:spcBef>
                <a:spcPts val="1200"/>
              </a:spcBef>
            </a:pPr>
            <a:r>
              <a:rPr lang="en-CA" sz="1900" dirty="0">
                <a:solidFill>
                  <a:schemeClr val="tx2">
                    <a:lumMod val="75000"/>
                  </a:schemeClr>
                </a:solidFill>
                <a:cs typeface="Calibri" panose="020F0502020204030204" pitchFamily="34" charset="0"/>
              </a:rPr>
              <a:t>University of British Columbia</a:t>
            </a:r>
          </a:p>
        </p:txBody>
      </p:sp>
    </p:spTree>
    <p:extLst>
      <p:ext uri="{BB962C8B-B14F-4D97-AF65-F5344CB8AC3E}">
        <p14:creationId xmlns:p14="http://schemas.microsoft.com/office/powerpoint/2010/main" val="2197398086"/>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951E9-092F-9A20-97BB-63164CD0792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16053-CBDA-D306-EFE8-0C9E1853AFFA}"/>
              </a:ext>
            </a:extLst>
          </p:cNvPr>
          <p:cNvSpPr>
            <a:spLocks noGrp="1"/>
          </p:cNvSpPr>
          <p:nvPr>
            <p:ph idx="1"/>
          </p:nvPr>
        </p:nvSpPr>
        <p:spPr>
          <a:xfrm>
            <a:off x="228600" y="1600200"/>
            <a:ext cx="8686800" cy="4572000"/>
          </a:xfrm>
        </p:spPr>
        <p:txBody>
          <a:bodyPr>
            <a:normAutofit fontScale="25000" lnSpcReduction="20000"/>
          </a:bodyPr>
          <a:lstStyle/>
          <a:p>
            <a:pPr marL="0" indent="0" algn="ctr">
              <a:lnSpc>
                <a:spcPct val="110000"/>
              </a:lnSpc>
              <a:buNone/>
            </a:pPr>
            <a:r>
              <a:rPr lang="en-US" sz="9600" i="1" dirty="0">
                <a:solidFill>
                  <a:srgbClr val="00B0F0"/>
                </a:solidFill>
                <a:ea typeface="Calibri" panose="020F0502020204030204" pitchFamily="34" charset="0"/>
              </a:rPr>
              <a:t>SELF-CARE THERAPEUTICS &amp; </a:t>
            </a:r>
          </a:p>
          <a:p>
            <a:pPr marL="0" indent="0" algn="ctr">
              <a:lnSpc>
                <a:spcPct val="110000"/>
              </a:lnSpc>
              <a:buNone/>
            </a:pPr>
            <a:r>
              <a:rPr lang="en-US" sz="9600" i="1" dirty="0">
                <a:solidFill>
                  <a:srgbClr val="00B0F0"/>
                </a:solidFill>
                <a:ea typeface="Calibri" panose="020F0502020204030204" pitchFamily="34" charset="0"/>
              </a:rPr>
              <a:t>MINOR AILMENTS </a:t>
            </a:r>
            <a:r>
              <a:rPr lang="en-US" sz="9600" b="1" i="1" dirty="0">
                <a:solidFill>
                  <a:srgbClr val="00B0F0"/>
                </a:solidFill>
                <a:ea typeface="Calibri" panose="020F0502020204030204" pitchFamily="34" charset="0"/>
              </a:rPr>
              <a:t>SIG</a:t>
            </a:r>
          </a:p>
          <a:p>
            <a:pPr marL="0" indent="0" algn="ctr">
              <a:lnSpc>
                <a:spcPct val="110000"/>
              </a:lnSpc>
              <a:buNone/>
            </a:pPr>
            <a:endParaRPr lang="en-US" sz="9600" b="1" i="1" dirty="0">
              <a:solidFill>
                <a:srgbClr val="00B0F0"/>
              </a:solidFill>
              <a:ea typeface="Calibri" panose="020F0502020204030204" pitchFamily="34" charset="0"/>
            </a:endParaRPr>
          </a:p>
          <a:p>
            <a:pPr marL="0" indent="0">
              <a:buNone/>
            </a:pPr>
            <a:r>
              <a:rPr lang="en-US" sz="5600" b="1" dirty="0"/>
              <a:t>National Knowledge Exchange &amp; Collaboration Network</a:t>
            </a:r>
          </a:p>
          <a:p>
            <a:pPr marL="0" indent="0">
              <a:buNone/>
            </a:pPr>
            <a:r>
              <a:rPr lang="en-US" sz="5600" dirty="0"/>
              <a:t>Goal: Foster collaboration and knowledge exchange among Canadian pharmacy programs through regular educational programming and sharing of innovations in self-care and minor ailment education.</a:t>
            </a:r>
          </a:p>
          <a:p>
            <a:pPr marL="0" indent="0">
              <a:buNone/>
            </a:pPr>
            <a:r>
              <a:rPr lang="en-US" sz="5600" dirty="0"/>
              <a:t>Potential outputs:</a:t>
            </a:r>
          </a:p>
          <a:p>
            <a:pPr lvl="1"/>
            <a:r>
              <a:rPr lang="en-US" sz="5200" dirty="0"/>
              <a:t>2 annual webinars, workshops, or conference sessions </a:t>
            </a:r>
          </a:p>
          <a:p>
            <a:pPr lvl="1"/>
            <a:r>
              <a:rPr lang="en-US" sz="5200" dirty="0"/>
              <a:t>Annual newsletter or e-bulletin </a:t>
            </a:r>
          </a:p>
          <a:p>
            <a:pPr lvl="1"/>
            <a:r>
              <a:rPr lang="en-US" sz="5200" dirty="0"/>
              <a:t>Teaching innovation showcases </a:t>
            </a:r>
          </a:p>
          <a:p>
            <a:pPr lvl="1"/>
            <a:r>
              <a:rPr lang="en-US" sz="5200" dirty="0"/>
              <a:t>Research dissemination and knowledge exchange activities </a:t>
            </a:r>
          </a:p>
          <a:p>
            <a:pPr lvl="1"/>
            <a:r>
              <a:rPr lang="en-US" sz="5200" dirty="0"/>
              <a:t>Annual needs assessments across member schools </a:t>
            </a:r>
          </a:p>
          <a:p>
            <a:pPr marL="0" indent="0">
              <a:buNone/>
            </a:pPr>
            <a:endParaRPr lang="en-US" sz="5600" dirty="0"/>
          </a:p>
          <a:p>
            <a:pPr marL="0" indent="0">
              <a:buNone/>
            </a:pPr>
            <a:r>
              <a:rPr lang="en-US" sz="5600" b="1" dirty="0"/>
              <a:t>National Guidance for Self-Care &amp; Minor Ailment Education</a:t>
            </a:r>
          </a:p>
          <a:p>
            <a:pPr marL="0" indent="0">
              <a:buNone/>
            </a:pPr>
            <a:r>
              <a:rPr lang="en-US" sz="5600" dirty="0"/>
              <a:t>Goal: Advance evidence-informed approaches to self-care and minor ailment education through collaborative development of national guidance.</a:t>
            </a:r>
          </a:p>
          <a:p>
            <a:pPr marL="0" indent="0">
              <a:buNone/>
            </a:pPr>
            <a:r>
              <a:rPr lang="en-US" sz="5600" dirty="0"/>
              <a:t>Potential outputs:</a:t>
            </a:r>
          </a:p>
          <a:p>
            <a:pPr lvl="1"/>
            <a:r>
              <a:rPr lang="en-US" sz="5200" dirty="0"/>
              <a:t>Evidence-based guideline, commentary, or position statement </a:t>
            </a:r>
          </a:p>
          <a:p>
            <a:pPr lvl="1"/>
            <a:r>
              <a:rPr lang="en-US" sz="5200" dirty="0"/>
              <a:t>Curricular recommendations and best practices </a:t>
            </a:r>
          </a:p>
          <a:p>
            <a:pPr lvl="1"/>
            <a:r>
              <a:rPr lang="en-US" sz="5200" dirty="0"/>
              <a:t>Assessment considerations </a:t>
            </a:r>
          </a:p>
          <a:p>
            <a:pPr lvl="1"/>
            <a:r>
              <a:rPr lang="en-US" sz="5200" dirty="0"/>
              <a:t>Ongoing review and update cycle informed by partner feedback</a:t>
            </a:r>
          </a:p>
          <a:p>
            <a:pPr lvl="1"/>
            <a:endParaRPr lang="en-US" dirty="0"/>
          </a:p>
          <a:p>
            <a:pPr marL="0" indent="0">
              <a:buNone/>
            </a:pPr>
            <a:r>
              <a:rPr lang="en-US" dirty="0"/>
              <a:t>	</a:t>
            </a:r>
            <a:br>
              <a:rPr lang="en-US" dirty="0"/>
            </a:br>
            <a:endParaRPr lang="en-CA" sz="1600" dirty="0">
              <a:solidFill>
                <a:schemeClr val="tx2">
                  <a:lumMod val="75000"/>
                </a:schemeClr>
              </a:solidFill>
              <a:cs typeface="Calibri" panose="020F0502020204030204" pitchFamily="34" charset="0"/>
            </a:endParaRPr>
          </a:p>
        </p:txBody>
      </p:sp>
    </p:spTree>
    <p:extLst>
      <p:ext uri="{BB962C8B-B14F-4D97-AF65-F5344CB8AC3E}">
        <p14:creationId xmlns:p14="http://schemas.microsoft.com/office/powerpoint/2010/main" val="414944607"/>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BB1A5-243C-CBFF-B865-77FA9E5231F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0505CA-2408-E8C2-A0E6-C24CF9967BA4}"/>
              </a:ext>
            </a:extLst>
          </p:cNvPr>
          <p:cNvSpPr>
            <a:spLocks noGrp="1"/>
          </p:cNvSpPr>
          <p:nvPr>
            <p:ph idx="1"/>
          </p:nvPr>
        </p:nvSpPr>
        <p:spPr>
          <a:xfrm>
            <a:off x="228600" y="1447800"/>
            <a:ext cx="8686800" cy="5410200"/>
          </a:xfrm>
        </p:spPr>
        <p:txBody>
          <a:bodyPr>
            <a:normAutofit fontScale="25000" lnSpcReduction="20000"/>
          </a:bodyPr>
          <a:lstStyle/>
          <a:p>
            <a:pPr marL="0" indent="0" algn="ctr">
              <a:lnSpc>
                <a:spcPct val="110000"/>
              </a:lnSpc>
              <a:buNone/>
            </a:pPr>
            <a:r>
              <a:rPr lang="en-US" sz="9600" i="1" dirty="0">
                <a:solidFill>
                  <a:srgbClr val="00B0F0"/>
                </a:solidFill>
                <a:ea typeface="Calibri" panose="020F0502020204030204" pitchFamily="34" charset="0"/>
              </a:rPr>
              <a:t>SELF-CARE THERAPEUTICS &amp; </a:t>
            </a:r>
          </a:p>
          <a:p>
            <a:pPr marL="0" indent="0" algn="ctr">
              <a:lnSpc>
                <a:spcPct val="110000"/>
              </a:lnSpc>
              <a:buNone/>
            </a:pPr>
            <a:r>
              <a:rPr lang="en-US" sz="9600" i="1" dirty="0">
                <a:solidFill>
                  <a:srgbClr val="00B0F0"/>
                </a:solidFill>
                <a:ea typeface="Calibri" panose="020F0502020204030204" pitchFamily="34" charset="0"/>
              </a:rPr>
              <a:t>MINOR AILMENTS </a:t>
            </a:r>
            <a:r>
              <a:rPr lang="en-US" sz="9600" b="1" i="1" dirty="0">
                <a:solidFill>
                  <a:srgbClr val="00B0F0"/>
                </a:solidFill>
                <a:ea typeface="Calibri" panose="020F0502020204030204" pitchFamily="34" charset="0"/>
              </a:rPr>
              <a:t>SIG</a:t>
            </a:r>
          </a:p>
          <a:p>
            <a:pPr marL="0" indent="0" algn="ctr">
              <a:lnSpc>
                <a:spcPct val="110000"/>
              </a:lnSpc>
              <a:buNone/>
            </a:pPr>
            <a:endParaRPr lang="en-US" sz="9600" b="1" i="1" dirty="0">
              <a:solidFill>
                <a:srgbClr val="00B0F0"/>
              </a:solidFill>
              <a:ea typeface="Calibri" panose="020F0502020204030204" pitchFamily="34" charset="0"/>
            </a:endParaRPr>
          </a:p>
          <a:p>
            <a:pPr marL="0" indent="0">
              <a:buNone/>
            </a:pPr>
            <a:r>
              <a:rPr lang="en-US" sz="5400" b="1" dirty="0"/>
              <a:t>National Repository of Teaching &amp; Assessment Resources</a:t>
            </a:r>
          </a:p>
          <a:p>
            <a:pPr marL="0" indent="0">
              <a:buNone/>
            </a:pPr>
            <a:r>
              <a:rPr lang="en-US" sz="5400" dirty="0"/>
              <a:t>Goal: Create and maintain a shared repository of educational resources to support self-care and minor ailment teaching across Canadian pharmacy programs.</a:t>
            </a:r>
          </a:p>
          <a:p>
            <a:pPr marL="0" indent="0">
              <a:buNone/>
            </a:pPr>
            <a:r>
              <a:rPr lang="en-US" sz="5400" dirty="0"/>
              <a:t>Potential resources:</a:t>
            </a:r>
          </a:p>
          <a:p>
            <a:pPr lvl="1"/>
            <a:r>
              <a:rPr lang="en-US" sz="5000" dirty="0"/>
              <a:t>Patient assessment templates and case scenarios </a:t>
            </a:r>
          </a:p>
          <a:p>
            <a:pPr lvl="1"/>
            <a:r>
              <a:rPr lang="en-US" sz="5000" dirty="0"/>
              <a:t>OTC counselling tools and resources </a:t>
            </a:r>
          </a:p>
          <a:p>
            <a:pPr lvl="1"/>
            <a:r>
              <a:rPr lang="en-US" sz="5000" dirty="0"/>
              <a:t>OSCE stations and assessment rubrics </a:t>
            </a:r>
          </a:p>
          <a:p>
            <a:pPr lvl="1"/>
            <a:r>
              <a:rPr lang="en-US" sz="5000" dirty="0"/>
              <a:t>Multiple-choice question bank </a:t>
            </a:r>
          </a:p>
          <a:p>
            <a:pPr lvl="1"/>
            <a:r>
              <a:rPr lang="en-US" sz="5000" dirty="0"/>
              <a:t>Curricular exemplars and teaching materials </a:t>
            </a:r>
          </a:p>
          <a:p>
            <a:pPr marL="0" indent="0">
              <a:buNone/>
            </a:pPr>
            <a:endParaRPr lang="en-US" sz="5400" dirty="0"/>
          </a:p>
          <a:p>
            <a:pPr marL="0" indent="0">
              <a:buNone/>
            </a:pPr>
            <a:r>
              <a:rPr lang="en-US" sz="5400" b="1" dirty="0"/>
              <a:t>Partner Engagement &amp; Educational Outcomes</a:t>
            </a:r>
          </a:p>
          <a:p>
            <a:pPr marL="0" indent="0">
              <a:buNone/>
            </a:pPr>
            <a:r>
              <a:rPr lang="en-US" sz="5400" dirty="0"/>
              <a:t>Goal: Collaborate with pharmacy schools, professional organizations, regulators, and practice partners to align education with evolving pharmacy practice.</a:t>
            </a:r>
          </a:p>
          <a:p>
            <a:pPr marL="0" indent="0">
              <a:buNone/>
            </a:pPr>
            <a:r>
              <a:rPr lang="en-US" sz="5400" dirty="0"/>
              <a:t>Potential outputs:</a:t>
            </a:r>
          </a:p>
          <a:p>
            <a:pPr lvl="1"/>
            <a:r>
              <a:rPr lang="en-US" sz="5000" dirty="0"/>
              <a:t>Formal partnerships with key organizations </a:t>
            </a:r>
          </a:p>
          <a:p>
            <a:pPr lvl="1"/>
            <a:r>
              <a:rPr lang="en-US" sz="5000" dirty="0"/>
              <a:t>Annual needs assessments </a:t>
            </a:r>
          </a:p>
          <a:p>
            <a:pPr lvl="1"/>
            <a:r>
              <a:rPr lang="en-US" sz="5000" dirty="0"/>
              <a:t>Curricular and experiential enhancements </a:t>
            </a:r>
          </a:p>
          <a:p>
            <a:pPr lvl="1"/>
            <a:r>
              <a:rPr lang="en-US" sz="5000" dirty="0"/>
              <a:t>Student confidence and competency evaluation </a:t>
            </a:r>
          </a:p>
          <a:p>
            <a:pPr lvl="1"/>
            <a:r>
              <a:rPr lang="en-US" sz="5000" dirty="0"/>
              <a:t>Resource adoption and impact assessment </a:t>
            </a:r>
          </a:p>
          <a:p>
            <a:pPr lvl="1"/>
            <a:endParaRPr lang="en-US" dirty="0"/>
          </a:p>
          <a:p>
            <a:pPr marL="0" indent="0">
              <a:buNone/>
            </a:pPr>
            <a:r>
              <a:rPr lang="en-US" dirty="0"/>
              <a:t>	</a:t>
            </a:r>
            <a:br>
              <a:rPr lang="en-US" dirty="0"/>
            </a:br>
            <a:endParaRPr lang="en-CA" sz="1600" dirty="0">
              <a:solidFill>
                <a:schemeClr val="tx2">
                  <a:lumMod val="75000"/>
                </a:schemeClr>
              </a:solidFill>
              <a:cs typeface="Calibri" panose="020F0502020204030204" pitchFamily="34" charset="0"/>
            </a:endParaRPr>
          </a:p>
        </p:txBody>
      </p:sp>
    </p:spTree>
    <p:extLst>
      <p:ext uri="{BB962C8B-B14F-4D97-AF65-F5344CB8AC3E}">
        <p14:creationId xmlns:p14="http://schemas.microsoft.com/office/powerpoint/2010/main" val="4162865626"/>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05D05-94DC-1A6A-4E6B-54D51990318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4B066C-CD51-C81D-874D-7505040EB913}"/>
              </a:ext>
            </a:extLst>
          </p:cNvPr>
          <p:cNvSpPr>
            <a:spLocks noGrp="1"/>
          </p:cNvSpPr>
          <p:nvPr>
            <p:ph idx="1"/>
          </p:nvPr>
        </p:nvSpPr>
        <p:spPr>
          <a:xfrm>
            <a:off x="228600" y="1905000"/>
            <a:ext cx="8686800" cy="4572000"/>
          </a:xfrm>
        </p:spPr>
        <p:txBody>
          <a:bodyPr>
            <a:normAutofit/>
          </a:bodyPr>
          <a:lstStyle/>
          <a:p>
            <a:pPr marL="0" indent="0" algn="ctr">
              <a:lnSpc>
                <a:spcPct val="110000"/>
              </a:lnSpc>
              <a:buNone/>
            </a:pPr>
            <a:r>
              <a:rPr lang="en-US" sz="3600" i="1" dirty="0">
                <a:solidFill>
                  <a:srgbClr val="00B0F0"/>
                </a:solidFill>
                <a:ea typeface="Calibri" panose="020F0502020204030204" pitchFamily="34" charset="0"/>
              </a:rPr>
              <a:t>SKILLS LAB </a:t>
            </a:r>
            <a:r>
              <a:rPr lang="en-US" sz="3600" b="1" i="1" dirty="0">
                <a:solidFill>
                  <a:srgbClr val="00B0F0"/>
                </a:solidFill>
                <a:ea typeface="Calibri" panose="020F0502020204030204" pitchFamily="34" charset="0"/>
              </a:rPr>
              <a:t>SIG</a:t>
            </a:r>
          </a:p>
          <a:p>
            <a:pPr marL="0" indent="0" algn="ctr">
              <a:lnSpc>
                <a:spcPct val="110000"/>
              </a:lnSpc>
              <a:buNone/>
            </a:pPr>
            <a:endParaRPr lang="en-CA" dirty="0">
              <a:solidFill>
                <a:srgbClr val="00B0F0"/>
              </a:solidFill>
              <a:latin typeface="Times New Roman" panose="02020603050405020304" pitchFamily="18" charset="0"/>
              <a:ea typeface="Times New Roman" panose="02020603050405020304" pitchFamily="18" charset="0"/>
            </a:endParaRPr>
          </a:p>
          <a:p>
            <a:pPr>
              <a:spcBef>
                <a:spcPts val="1200"/>
              </a:spcBef>
            </a:pPr>
            <a:r>
              <a:rPr lang="en-CA" dirty="0">
                <a:solidFill>
                  <a:schemeClr val="tx2">
                    <a:lumMod val="75000"/>
                  </a:schemeClr>
                </a:solidFill>
                <a:ea typeface="Times New Roman" panose="02020603050405020304" pitchFamily="18" charset="0"/>
                <a:cs typeface="Calibri" panose="020F0502020204030204" pitchFamily="34" charset="0"/>
              </a:rPr>
              <a:t>Andrea Swanson</a:t>
            </a:r>
          </a:p>
          <a:p>
            <a:pPr lvl="1">
              <a:spcBef>
                <a:spcPts val="1200"/>
              </a:spcBef>
            </a:pPr>
            <a:r>
              <a:rPr lang="en-CA" sz="1900" dirty="0">
                <a:solidFill>
                  <a:schemeClr val="tx2">
                    <a:lumMod val="75000"/>
                  </a:schemeClr>
                </a:solidFill>
                <a:cs typeface="Calibri" panose="020F0502020204030204" pitchFamily="34" charset="0"/>
              </a:rPr>
              <a:t>University of Toronto</a:t>
            </a:r>
          </a:p>
          <a:p>
            <a:pPr>
              <a:spcBef>
                <a:spcPts val="1200"/>
              </a:spcBef>
            </a:pPr>
            <a:r>
              <a:rPr lang="en-CA" sz="2300" dirty="0">
                <a:solidFill>
                  <a:schemeClr val="tx2">
                    <a:lumMod val="75000"/>
                  </a:schemeClr>
                </a:solidFill>
                <a:cs typeface="Calibri" panose="020F0502020204030204" pitchFamily="34" charset="0"/>
              </a:rPr>
              <a:t>Mikaela Thorne (incoming Chair)</a:t>
            </a:r>
          </a:p>
          <a:p>
            <a:pPr lvl="1">
              <a:spcBef>
                <a:spcPts val="1200"/>
              </a:spcBef>
            </a:pPr>
            <a:r>
              <a:rPr lang="en-CA" sz="1900" dirty="0">
                <a:solidFill>
                  <a:schemeClr val="tx2">
                    <a:lumMod val="75000"/>
                  </a:schemeClr>
                </a:solidFill>
                <a:cs typeface="Calibri" panose="020F0502020204030204" pitchFamily="34" charset="0"/>
              </a:rPr>
              <a:t>Memorial University</a:t>
            </a:r>
          </a:p>
          <a:p>
            <a:pPr>
              <a:spcBef>
                <a:spcPts val="1200"/>
              </a:spcBef>
            </a:pPr>
            <a:endParaRPr lang="en-CA" sz="2300" dirty="0">
              <a:solidFill>
                <a:schemeClr val="tx2">
                  <a:lumMod val="75000"/>
                </a:schemeClr>
              </a:solidFill>
              <a:cs typeface="Calibri" panose="020F0502020204030204" pitchFamily="34" charset="0"/>
            </a:endParaRPr>
          </a:p>
          <a:p>
            <a:pPr>
              <a:spcBef>
                <a:spcPts val="1200"/>
              </a:spcBef>
            </a:pPr>
            <a:endParaRPr lang="en-CA" sz="2300" dirty="0">
              <a:solidFill>
                <a:schemeClr val="tx2">
                  <a:lumMod val="75000"/>
                </a:schemeClr>
              </a:solidFill>
              <a:cs typeface="Calibri" panose="020F0502020204030204" pitchFamily="34" charset="0"/>
            </a:endParaRPr>
          </a:p>
        </p:txBody>
      </p:sp>
    </p:spTree>
    <p:extLst>
      <p:ext uri="{BB962C8B-B14F-4D97-AF65-F5344CB8AC3E}">
        <p14:creationId xmlns:p14="http://schemas.microsoft.com/office/powerpoint/2010/main" val="1981996853"/>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49A47-9B1E-0098-570E-47548CDE45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7EAEB0-D272-2F3E-7492-F7FD5DE6A3B4}"/>
              </a:ext>
            </a:extLst>
          </p:cNvPr>
          <p:cNvSpPr>
            <a:spLocks noGrp="1"/>
          </p:cNvSpPr>
          <p:nvPr>
            <p:ph type="title"/>
          </p:nvPr>
        </p:nvSpPr>
        <p:spPr>
          <a:xfrm>
            <a:off x="457200" y="1180471"/>
            <a:ext cx="8229600" cy="1029329"/>
          </a:xfrm>
        </p:spPr>
        <p:txBody>
          <a:bodyPr>
            <a:normAutofit/>
          </a:bodyPr>
          <a:lstStyle/>
          <a:p>
            <a:r>
              <a:rPr lang="en-US" sz="3600" b="0" dirty="0">
                <a:solidFill>
                  <a:srgbClr val="00B0F0"/>
                </a:solidFill>
              </a:rPr>
              <a:t>OBJECTIVES</a:t>
            </a:r>
          </a:p>
        </p:txBody>
      </p:sp>
      <p:sp>
        <p:nvSpPr>
          <p:cNvPr id="3" name="Content Placeholder 2">
            <a:extLst>
              <a:ext uri="{FF2B5EF4-FFF2-40B4-BE49-F238E27FC236}">
                <a16:creationId xmlns:a16="http://schemas.microsoft.com/office/drawing/2014/main" id="{AE8751E0-B3F5-B604-486B-A3DE22756E1B}"/>
              </a:ext>
            </a:extLst>
          </p:cNvPr>
          <p:cNvSpPr>
            <a:spLocks noGrp="1"/>
          </p:cNvSpPr>
          <p:nvPr>
            <p:ph sz="half" idx="1"/>
          </p:nvPr>
        </p:nvSpPr>
        <p:spPr>
          <a:xfrm>
            <a:off x="457200" y="2287587"/>
            <a:ext cx="8305800" cy="4341813"/>
          </a:xfrm>
        </p:spPr>
        <p:txBody>
          <a:bodyPr>
            <a:normAutofit/>
          </a:bodyPr>
          <a:lstStyle/>
          <a:p>
            <a:pPr marL="514350" indent="-514350">
              <a:lnSpc>
                <a:spcPct val="120000"/>
              </a:lnSpc>
              <a:spcBef>
                <a:spcPts val="0"/>
              </a:spcBef>
              <a:buFont typeface="+mj-lt"/>
              <a:buAutoNum type="arabicPeriod"/>
            </a:pPr>
            <a:r>
              <a:rPr lang="en-US" dirty="0"/>
              <a:t>Share the objectives and achievements of the SIGs to a wide audience</a:t>
            </a:r>
          </a:p>
          <a:p>
            <a:pPr marL="514350" indent="-514350">
              <a:lnSpc>
                <a:spcPct val="120000"/>
              </a:lnSpc>
              <a:spcBef>
                <a:spcPts val="0"/>
              </a:spcBef>
              <a:buFont typeface="+mj-lt"/>
              <a:buAutoNum type="arabicPeriod"/>
            </a:pPr>
            <a:r>
              <a:rPr lang="en-US" dirty="0"/>
              <a:t>Foster collaborations across SIGs</a:t>
            </a:r>
          </a:p>
          <a:p>
            <a:pPr marL="514350" indent="-514350">
              <a:lnSpc>
                <a:spcPct val="120000"/>
              </a:lnSpc>
              <a:spcBef>
                <a:spcPts val="0"/>
              </a:spcBef>
              <a:buFont typeface="+mj-lt"/>
              <a:buAutoNum type="arabicPeriod"/>
            </a:pPr>
            <a:r>
              <a:rPr lang="en-US" dirty="0"/>
              <a:t>Inform on the deliverables to expect from SIGs</a:t>
            </a:r>
          </a:p>
        </p:txBody>
      </p:sp>
    </p:spTree>
    <p:extLst>
      <p:ext uri="{BB962C8B-B14F-4D97-AF65-F5344CB8AC3E}">
        <p14:creationId xmlns:p14="http://schemas.microsoft.com/office/powerpoint/2010/main" val="4104025413"/>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FDC8B-0DCE-37A6-9FD8-ECFA7A0E416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569A64-D1DE-FEE1-12DB-A63FF2BC2F7B}"/>
              </a:ext>
            </a:extLst>
          </p:cNvPr>
          <p:cNvSpPr>
            <a:spLocks noGrp="1"/>
          </p:cNvSpPr>
          <p:nvPr>
            <p:ph idx="1"/>
          </p:nvPr>
        </p:nvSpPr>
        <p:spPr>
          <a:xfrm>
            <a:off x="228600" y="1371600"/>
            <a:ext cx="8686800" cy="5105400"/>
          </a:xfrm>
        </p:spPr>
        <p:txBody>
          <a:bodyPr>
            <a:normAutofit/>
          </a:bodyPr>
          <a:lstStyle/>
          <a:p>
            <a:pPr marL="0" indent="0" algn="ctr">
              <a:lnSpc>
                <a:spcPct val="110000"/>
              </a:lnSpc>
              <a:buNone/>
            </a:pPr>
            <a:r>
              <a:rPr lang="en-US" i="1" dirty="0">
                <a:solidFill>
                  <a:srgbClr val="00B0F0"/>
                </a:solidFill>
                <a:ea typeface="Calibri" panose="020F0502020204030204" pitchFamily="34" charset="0"/>
              </a:rPr>
              <a:t>LEADERSHIP DEVELOPMENT </a:t>
            </a:r>
            <a:r>
              <a:rPr lang="en-US" b="1" i="1" dirty="0">
                <a:solidFill>
                  <a:srgbClr val="00B0F0"/>
                </a:solidFill>
                <a:ea typeface="Calibri" panose="020F0502020204030204" pitchFamily="34" charset="0"/>
              </a:rPr>
              <a:t>SIG</a:t>
            </a:r>
          </a:p>
          <a:p>
            <a:pPr>
              <a:spcBef>
                <a:spcPts val="1200"/>
              </a:spcBef>
            </a:pPr>
            <a:r>
              <a:rPr lang="en-CA" sz="2000" dirty="0">
                <a:solidFill>
                  <a:schemeClr val="tx2">
                    <a:lumMod val="75000"/>
                  </a:schemeClr>
                </a:solidFill>
                <a:ea typeface="Times New Roman" panose="02020603050405020304" pitchFamily="18" charset="0"/>
                <a:cs typeface="Calibri" panose="020F0502020204030204" pitchFamily="34" charset="0"/>
              </a:rPr>
              <a:t>Status</a:t>
            </a:r>
          </a:p>
          <a:p>
            <a:pPr lvl="1">
              <a:spcBef>
                <a:spcPts val="1200"/>
              </a:spcBef>
            </a:pPr>
            <a:r>
              <a:rPr lang="en-CA" sz="1600" dirty="0">
                <a:solidFill>
                  <a:schemeClr val="tx2">
                    <a:lumMod val="75000"/>
                  </a:schemeClr>
                </a:solidFill>
                <a:cs typeface="Calibri" panose="020F0502020204030204" pitchFamily="34" charset="0"/>
              </a:rPr>
              <a:t>Currently ~75 members from 10 Faculties</a:t>
            </a:r>
            <a:r>
              <a:rPr lang="en-CA" sz="1600" dirty="0">
                <a:solidFill>
                  <a:schemeClr val="tx2">
                    <a:lumMod val="75000"/>
                  </a:schemeClr>
                </a:solidFill>
                <a:ea typeface="Times New Roman" panose="02020603050405020304" pitchFamily="18" charset="0"/>
                <a:cs typeface="Calibri" panose="020F0502020204030204" pitchFamily="34" charset="0"/>
              </a:rPr>
              <a:t> </a:t>
            </a:r>
          </a:p>
          <a:p>
            <a:pPr>
              <a:spcBef>
                <a:spcPts val="1200"/>
              </a:spcBef>
            </a:pPr>
            <a:r>
              <a:rPr lang="en-CA" sz="2000" dirty="0">
                <a:solidFill>
                  <a:schemeClr val="tx2">
                    <a:lumMod val="75000"/>
                  </a:schemeClr>
                </a:solidFill>
                <a:ea typeface="Times New Roman" panose="02020603050405020304" pitchFamily="18" charset="0"/>
                <a:cs typeface="Calibri" panose="020F0502020204030204" pitchFamily="34" charset="0"/>
              </a:rPr>
              <a:t>Projects currently underway:</a:t>
            </a:r>
          </a:p>
          <a:p>
            <a:pPr lvl="1">
              <a:spcBef>
                <a:spcPts val="1200"/>
              </a:spcBef>
            </a:pPr>
            <a:r>
              <a:rPr lang="en-CA" sz="1600" dirty="0">
                <a:solidFill>
                  <a:schemeClr val="tx2">
                    <a:lumMod val="75000"/>
                  </a:schemeClr>
                </a:solidFill>
                <a:cs typeface="Calibri" panose="020F0502020204030204" pitchFamily="34" charset="0"/>
              </a:rPr>
              <a:t>Re-writing our terms of reference </a:t>
            </a:r>
          </a:p>
          <a:p>
            <a:pPr lvl="2">
              <a:spcBef>
                <a:spcPts val="1200"/>
              </a:spcBef>
            </a:pPr>
            <a:r>
              <a:rPr lang="en-CA" sz="1400" dirty="0">
                <a:solidFill>
                  <a:schemeClr val="tx2">
                    <a:lumMod val="75000"/>
                  </a:schemeClr>
                </a:solidFill>
                <a:latin typeface="Avenir Next LT Pro" panose="020B0504020202020204" pitchFamily="34" charset="77"/>
                <a:cs typeface="Calibri" panose="020F0502020204030204" pitchFamily="34" charset="0"/>
              </a:rPr>
              <a:t>Circulating a survey to our members to re-evaluate our purpose and align with their needs</a:t>
            </a:r>
          </a:p>
          <a:p>
            <a:pPr lvl="1">
              <a:spcBef>
                <a:spcPts val="1200"/>
              </a:spcBef>
            </a:pPr>
            <a:r>
              <a:rPr lang="en-CA" sz="1600" dirty="0">
                <a:solidFill>
                  <a:schemeClr val="tx2">
                    <a:lumMod val="75000"/>
                  </a:schemeClr>
                </a:solidFill>
                <a:cs typeface="Calibri" panose="020F0502020204030204" pitchFamily="34" charset="0"/>
              </a:rPr>
              <a:t>Showcasing our members initiatives</a:t>
            </a:r>
          </a:p>
          <a:p>
            <a:pPr>
              <a:spcBef>
                <a:spcPts val="1200"/>
              </a:spcBef>
            </a:pPr>
            <a:r>
              <a:rPr lang="en-CA" sz="2000" dirty="0">
                <a:solidFill>
                  <a:schemeClr val="tx2">
                    <a:lumMod val="75000"/>
                  </a:schemeClr>
                </a:solidFill>
                <a:cs typeface="Calibri" panose="020F0502020204030204" pitchFamily="34" charset="0"/>
              </a:rPr>
              <a:t>Future Projects:</a:t>
            </a:r>
          </a:p>
          <a:p>
            <a:pPr lvl="1">
              <a:spcBef>
                <a:spcPts val="1200"/>
              </a:spcBef>
            </a:pPr>
            <a:r>
              <a:rPr lang="en-CA" sz="1600" dirty="0">
                <a:solidFill>
                  <a:schemeClr val="tx2">
                    <a:lumMod val="75000"/>
                  </a:schemeClr>
                </a:solidFill>
                <a:cs typeface="Calibri" panose="020F0502020204030204" pitchFamily="34" charset="0"/>
              </a:rPr>
              <a:t>Utilizing our survey data to create working groups</a:t>
            </a:r>
          </a:p>
          <a:p>
            <a:pPr lvl="1">
              <a:spcBef>
                <a:spcPts val="1200"/>
              </a:spcBef>
            </a:pPr>
            <a:r>
              <a:rPr lang="en-CA" sz="1600" dirty="0">
                <a:solidFill>
                  <a:schemeClr val="tx2">
                    <a:lumMod val="75000"/>
                  </a:schemeClr>
                </a:solidFill>
                <a:cs typeface="Calibri" panose="020F0502020204030204" pitchFamily="34" charset="0"/>
              </a:rPr>
              <a:t>Looking to collaborate with other SIGs</a:t>
            </a:r>
          </a:p>
        </p:txBody>
      </p:sp>
    </p:spTree>
    <p:extLst>
      <p:ext uri="{BB962C8B-B14F-4D97-AF65-F5344CB8AC3E}">
        <p14:creationId xmlns:p14="http://schemas.microsoft.com/office/powerpoint/2010/main" val="2037682570"/>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A5C69-0A74-691D-9D9E-4C679756F78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95C235-F30C-D33A-2FF1-4190F42A0523}"/>
              </a:ext>
            </a:extLst>
          </p:cNvPr>
          <p:cNvSpPr>
            <a:spLocks noGrp="1"/>
          </p:cNvSpPr>
          <p:nvPr>
            <p:ph idx="1"/>
          </p:nvPr>
        </p:nvSpPr>
        <p:spPr>
          <a:xfrm>
            <a:off x="228600" y="1905000"/>
            <a:ext cx="8686800" cy="4572000"/>
          </a:xfrm>
        </p:spPr>
        <p:txBody>
          <a:bodyPr>
            <a:normAutofit/>
          </a:bodyPr>
          <a:lstStyle/>
          <a:p>
            <a:pPr marL="0" indent="0" algn="ctr">
              <a:lnSpc>
                <a:spcPct val="110000"/>
              </a:lnSpc>
              <a:buNone/>
            </a:pPr>
            <a:r>
              <a:rPr lang="en-US" sz="3600" i="1" dirty="0">
                <a:solidFill>
                  <a:srgbClr val="00B0F0"/>
                </a:solidFill>
                <a:ea typeface="Calibri" panose="020F0502020204030204" pitchFamily="34" charset="0"/>
              </a:rPr>
              <a:t>TRUTH &amp; RECONCILIATION </a:t>
            </a:r>
            <a:r>
              <a:rPr lang="en-US" sz="3600" b="1" i="1" dirty="0">
                <a:solidFill>
                  <a:srgbClr val="00B0F0"/>
                </a:solidFill>
                <a:ea typeface="Calibri" panose="020F0502020204030204" pitchFamily="34" charset="0"/>
              </a:rPr>
              <a:t>SIG</a:t>
            </a:r>
          </a:p>
          <a:p>
            <a:pPr marL="0" indent="0" algn="ctr">
              <a:lnSpc>
                <a:spcPct val="110000"/>
              </a:lnSpc>
              <a:buNone/>
            </a:pPr>
            <a:endParaRPr lang="en-CA" dirty="0">
              <a:solidFill>
                <a:srgbClr val="00B0F0"/>
              </a:solidFill>
              <a:latin typeface="Times New Roman" panose="02020603050405020304" pitchFamily="18" charset="0"/>
              <a:ea typeface="Times New Roman" panose="02020603050405020304" pitchFamily="18" charset="0"/>
            </a:endParaRPr>
          </a:p>
          <a:p>
            <a:pPr>
              <a:spcBef>
                <a:spcPts val="1200"/>
              </a:spcBef>
            </a:pPr>
            <a:r>
              <a:rPr lang="en-CA" dirty="0">
                <a:solidFill>
                  <a:schemeClr val="tx2">
                    <a:lumMod val="75000"/>
                  </a:schemeClr>
                </a:solidFill>
                <a:ea typeface="Times New Roman" panose="02020603050405020304" pitchFamily="18" charset="0"/>
                <a:cs typeface="Calibri" panose="020F0502020204030204" pitchFamily="34" charset="0"/>
              </a:rPr>
              <a:t>Dana Turcotte</a:t>
            </a:r>
          </a:p>
          <a:p>
            <a:pPr lvl="1">
              <a:spcBef>
                <a:spcPts val="1200"/>
              </a:spcBef>
            </a:pPr>
            <a:r>
              <a:rPr lang="en-CA" sz="1900" dirty="0">
                <a:solidFill>
                  <a:schemeClr val="tx2">
                    <a:lumMod val="75000"/>
                  </a:schemeClr>
                </a:solidFill>
                <a:cs typeface="Calibri" panose="020F0502020204030204" pitchFamily="34" charset="0"/>
              </a:rPr>
              <a:t>University of Manitoba</a:t>
            </a:r>
          </a:p>
          <a:p>
            <a:pPr>
              <a:spcBef>
                <a:spcPts val="1200"/>
              </a:spcBef>
            </a:pPr>
            <a:r>
              <a:rPr lang="en-CA" sz="2300" dirty="0">
                <a:solidFill>
                  <a:schemeClr val="tx2">
                    <a:lumMod val="75000"/>
                  </a:schemeClr>
                </a:solidFill>
                <a:cs typeface="Calibri" panose="020F0502020204030204" pitchFamily="34" charset="0"/>
              </a:rPr>
              <a:t>Larry Leung</a:t>
            </a:r>
          </a:p>
          <a:p>
            <a:pPr lvl="1">
              <a:spcBef>
                <a:spcPts val="1200"/>
              </a:spcBef>
            </a:pPr>
            <a:r>
              <a:rPr lang="en-CA" sz="1900" dirty="0">
                <a:solidFill>
                  <a:schemeClr val="tx2">
                    <a:lumMod val="75000"/>
                  </a:schemeClr>
                </a:solidFill>
                <a:cs typeface="Calibri" panose="020F0502020204030204" pitchFamily="34" charset="0"/>
              </a:rPr>
              <a:t>University of British Columbia</a:t>
            </a:r>
          </a:p>
        </p:txBody>
      </p:sp>
    </p:spTree>
    <p:extLst>
      <p:ext uri="{BB962C8B-B14F-4D97-AF65-F5344CB8AC3E}">
        <p14:creationId xmlns:p14="http://schemas.microsoft.com/office/powerpoint/2010/main" val="3254827258"/>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F15FA-94B8-09B1-A398-5D6F7E340FF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911B4F-2D35-CD85-1FB6-C13B9920FAB8}"/>
              </a:ext>
            </a:extLst>
          </p:cNvPr>
          <p:cNvSpPr>
            <a:spLocks noGrp="1"/>
          </p:cNvSpPr>
          <p:nvPr>
            <p:ph idx="1"/>
          </p:nvPr>
        </p:nvSpPr>
        <p:spPr>
          <a:xfrm>
            <a:off x="228600" y="1371600"/>
            <a:ext cx="8686800" cy="5105400"/>
          </a:xfrm>
        </p:spPr>
        <p:txBody>
          <a:bodyPr>
            <a:normAutofit/>
          </a:bodyPr>
          <a:lstStyle/>
          <a:p>
            <a:pPr marL="0" indent="0" algn="ctr">
              <a:lnSpc>
                <a:spcPct val="110000"/>
              </a:lnSpc>
              <a:buNone/>
            </a:pPr>
            <a:r>
              <a:rPr lang="en-US" i="1" dirty="0">
                <a:solidFill>
                  <a:srgbClr val="00B0F0"/>
                </a:solidFill>
                <a:ea typeface="Calibri" panose="020F0502020204030204" pitchFamily="34" charset="0"/>
              </a:rPr>
              <a:t>TRUTH &amp; RECONCILIATION </a:t>
            </a:r>
            <a:r>
              <a:rPr lang="en-US" b="1" i="1" dirty="0">
                <a:solidFill>
                  <a:srgbClr val="00B0F0"/>
                </a:solidFill>
                <a:ea typeface="Calibri" panose="020F0502020204030204" pitchFamily="34" charset="0"/>
              </a:rPr>
              <a:t>SIG</a:t>
            </a:r>
          </a:p>
          <a:p>
            <a:pPr>
              <a:spcBef>
                <a:spcPts val="1200"/>
              </a:spcBef>
            </a:pPr>
            <a:r>
              <a:rPr lang="en-CA" sz="2000" dirty="0">
                <a:solidFill>
                  <a:schemeClr val="tx2">
                    <a:lumMod val="75000"/>
                  </a:schemeClr>
                </a:solidFill>
                <a:ea typeface="Times New Roman" panose="02020603050405020304" pitchFamily="18" charset="0"/>
                <a:cs typeface="Calibri" panose="020F0502020204030204" pitchFamily="34" charset="0"/>
              </a:rPr>
              <a:t>Current Project:  National Examination of Indigenous Health and Cultural Safety Curriculum in Canadian Pharmacy Programs</a:t>
            </a:r>
          </a:p>
          <a:p>
            <a:pPr lvl="1">
              <a:spcBef>
                <a:spcPts val="1200"/>
              </a:spcBef>
            </a:pPr>
            <a:r>
              <a:rPr lang="en-CA" sz="1600" dirty="0">
                <a:solidFill>
                  <a:schemeClr val="tx2">
                    <a:lumMod val="75000"/>
                  </a:schemeClr>
                </a:solidFill>
                <a:cs typeface="Calibri" panose="020F0502020204030204" pitchFamily="34" charset="0"/>
              </a:rPr>
              <a:t>Completed with substantial contributions from Safura Ghouse (UBC PharmD 4) and Alina Dhanji (UBC PharmD 4) through a UBC Directed Studies project.</a:t>
            </a:r>
          </a:p>
          <a:p>
            <a:pPr lvl="1">
              <a:spcBef>
                <a:spcPts val="1200"/>
              </a:spcBef>
            </a:pPr>
            <a:r>
              <a:rPr lang="en-CA" sz="1600" dirty="0">
                <a:solidFill>
                  <a:schemeClr val="tx2">
                    <a:lumMod val="75000"/>
                  </a:schemeClr>
                </a:solidFill>
                <a:cs typeface="Calibri" panose="020F0502020204030204" pitchFamily="34" charset="0"/>
              </a:rPr>
              <a:t>A 10-year retrospective examining progress since the release of the Truth and Reconciliation Commission Calls to Action in 2015.</a:t>
            </a:r>
          </a:p>
          <a:p>
            <a:pPr lvl="1">
              <a:spcBef>
                <a:spcPts val="1200"/>
              </a:spcBef>
            </a:pPr>
            <a:r>
              <a:rPr lang="en-US" sz="1600" dirty="0">
                <a:solidFill>
                  <a:schemeClr val="tx2">
                    <a:lumMod val="75000"/>
                  </a:schemeClr>
                </a:solidFill>
                <a:cs typeface="Calibri" panose="020F0502020204030204" pitchFamily="34" charset="0"/>
              </a:rPr>
              <a:t>Included program surveys and one-on-one interviews with representatives from Canadian pharmacy programs to identify curricular topics, integration approaches, content hours, teaching and assessment methods, and program-identified priorities for the future.</a:t>
            </a:r>
          </a:p>
          <a:p>
            <a:pPr lvl="1">
              <a:spcBef>
                <a:spcPts val="1200"/>
              </a:spcBef>
            </a:pPr>
            <a:r>
              <a:rPr lang="en-US" sz="1600" dirty="0">
                <a:solidFill>
                  <a:schemeClr val="tx2">
                    <a:lumMod val="75000"/>
                  </a:schemeClr>
                </a:solidFill>
                <a:cs typeface="Calibri" panose="020F0502020204030204" pitchFamily="34" charset="0"/>
              </a:rPr>
              <a:t>Manuscript has been completed and submitted to CPJ for consideration.</a:t>
            </a:r>
          </a:p>
        </p:txBody>
      </p:sp>
    </p:spTree>
    <p:extLst>
      <p:ext uri="{BB962C8B-B14F-4D97-AF65-F5344CB8AC3E}">
        <p14:creationId xmlns:p14="http://schemas.microsoft.com/office/powerpoint/2010/main" val="2734757431"/>
      </p:ext>
    </p:extLst>
  </p:cSld>
  <p:clrMapOvr>
    <a:masterClrMapping/>
  </p:clrMapOvr>
  <mc:AlternateContent xmlns:mc="http://schemas.openxmlformats.org/markup-compatibility/2006">
    <mc:Choice xmlns:p14="http://schemas.microsoft.com/office/powerpoint/2010/main" Requires="p14">
      <p:transition spd="slow" p14:dur="175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F0CD7-328D-4979-ADD6-995DA5FE407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AF468B-2F99-2DF5-2DDB-5416055BC4B2}"/>
              </a:ext>
            </a:extLst>
          </p:cNvPr>
          <p:cNvSpPr>
            <a:spLocks noGrp="1"/>
          </p:cNvSpPr>
          <p:nvPr>
            <p:ph idx="1"/>
          </p:nvPr>
        </p:nvSpPr>
        <p:spPr>
          <a:xfrm>
            <a:off x="228600" y="1295400"/>
            <a:ext cx="8686800" cy="5562600"/>
          </a:xfrm>
        </p:spPr>
        <p:txBody>
          <a:bodyPr>
            <a:normAutofit lnSpcReduction="10000"/>
          </a:bodyPr>
          <a:lstStyle/>
          <a:p>
            <a:pPr marL="0" indent="0" algn="ctr">
              <a:lnSpc>
                <a:spcPct val="110000"/>
              </a:lnSpc>
              <a:buNone/>
            </a:pPr>
            <a:r>
              <a:rPr lang="en-US" i="1" dirty="0">
                <a:solidFill>
                  <a:srgbClr val="00B0F0"/>
                </a:solidFill>
                <a:ea typeface="Calibri" panose="020F0502020204030204" pitchFamily="34" charset="0"/>
              </a:rPr>
              <a:t>TRUTH &amp; RECONCILIATION </a:t>
            </a:r>
            <a:r>
              <a:rPr lang="en-US" b="1" i="1" dirty="0">
                <a:solidFill>
                  <a:srgbClr val="00B0F0"/>
                </a:solidFill>
                <a:ea typeface="Calibri" panose="020F0502020204030204" pitchFamily="34" charset="0"/>
              </a:rPr>
              <a:t>SIG</a:t>
            </a:r>
          </a:p>
          <a:p>
            <a:pPr>
              <a:spcBef>
                <a:spcPts val="1200"/>
              </a:spcBef>
            </a:pPr>
            <a:r>
              <a:rPr lang="en-CA" sz="2000" dirty="0">
                <a:solidFill>
                  <a:schemeClr val="tx2">
                    <a:lumMod val="75000"/>
                  </a:schemeClr>
                </a:solidFill>
                <a:ea typeface="Times New Roman" panose="02020603050405020304" pitchFamily="18" charset="0"/>
                <a:cs typeface="Calibri" panose="020F0502020204030204" pitchFamily="34" charset="0"/>
              </a:rPr>
              <a:t>Being considered:</a:t>
            </a:r>
          </a:p>
          <a:p>
            <a:pPr>
              <a:spcBef>
                <a:spcPts val="1200"/>
              </a:spcBef>
            </a:pPr>
            <a:r>
              <a:rPr lang="en-CA" sz="2000" dirty="0">
                <a:solidFill>
                  <a:schemeClr val="tx2">
                    <a:lumMod val="75000"/>
                  </a:schemeClr>
                </a:solidFill>
                <a:ea typeface="Times New Roman" panose="02020603050405020304" pitchFamily="18" charset="0"/>
                <a:cs typeface="Calibri" panose="020F0502020204030204" pitchFamily="34" charset="0"/>
              </a:rPr>
              <a:t>Development of a National Framework/Guideline for Indigenous Health and Cultural Safety in Pharmacy Education</a:t>
            </a:r>
          </a:p>
          <a:p>
            <a:pPr lvl="1">
              <a:spcBef>
                <a:spcPts val="1200"/>
              </a:spcBef>
            </a:pPr>
            <a:r>
              <a:rPr lang="en-CA" sz="1600" b="1" dirty="0">
                <a:solidFill>
                  <a:schemeClr val="tx2">
                    <a:lumMod val="75000"/>
                  </a:schemeClr>
                </a:solidFill>
                <a:cs typeface="Calibri" panose="020F0502020204030204" pitchFamily="34" charset="0"/>
              </a:rPr>
              <a:t>Goal:</a:t>
            </a:r>
            <a:r>
              <a:rPr lang="en-CA" sz="1600" dirty="0">
                <a:solidFill>
                  <a:schemeClr val="tx2">
                    <a:lumMod val="75000"/>
                  </a:schemeClr>
                </a:solidFill>
                <a:cs typeface="Calibri" panose="020F0502020204030204" pitchFamily="34" charset="0"/>
              </a:rPr>
              <a:t> Develop a consensus-based framework/guideline, in partnership with Indigenous educators, Elders, Knowledge Keepers, students, and community partners, to support pharmacy programs in meeting and exceeding CCAPP accreditation standards.</a:t>
            </a:r>
          </a:p>
          <a:p>
            <a:pPr lvl="1">
              <a:spcBef>
                <a:spcPts val="1200"/>
              </a:spcBef>
            </a:pPr>
            <a:r>
              <a:rPr lang="en-CA" sz="1600" b="1" dirty="0">
                <a:solidFill>
                  <a:schemeClr val="tx2">
                    <a:lumMod val="75000"/>
                  </a:schemeClr>
                </a:solidFill>
                <a:cs typeface="Calibri" panose="020F0502020204030204" pitchFamily="34" charset="0"/>
              </a:rPr>
              <a:t>Potential outputs: </a:t>
            </a:r>
            <a:r>
              <a:rPr lang="en-CA" sz="1600" dirty="0">
                <a:solidFill>
                  <a:schemeClr val="tx2">
                    <a:lumMod val="75000"/>
                  </a:schemeClr>
                </a:solidFill>
                <a:cs typeface="Calibri" panose="020F0502020204030204" pitchFamily="34" charset="0"/>
              </a:rPr>
              <a:t>core principles, recommended curricular components, minimum content standards, and assessment considerations.</a:t>
            </a:r>
          </a:p>
          <a:p>
            <a:pPr>
              <a:spcBef>
                <a:spcPts val="1200"/>
              </a:spcBef>
            </a:pPr>
            <a:r>
              <a:rPr lang="en-US" sz="2000" dirty="0">
                <a:solidFill>
                  <a:schemeClr val="tx2">
                    <a:lumMod val="75000"/>
                  </a:schemeClr>
                </a:solidFill>
                <a:cs typeface="Calibri" panose="020F0502020204030204" pitchFamily="34" charset="0"/>
              </a:rPr>
              <a:t>Creation of a National Repository of Teaching and Assessment Resources.</a:t>
            </a:r>
          </a:p>
          <a:p>
            <a:pPr lvl="1">
              <a:spcBef>
                <a:spcPts val="1200"/>
              </a:spcBef>
            </a:pPr>
            <a:r>
              <a:rPr lang="en-US" sz="1600" b="1" dirty="0">
                <a:solidFill>
                  <a:schemeClr val="tx2">
                    <a:lumMod val="75000"/>
                  </a:schemeClr>
                </a:solidFill>
                <a:cs typeface="Calibri" panose="020F0502020204030204" pitchFamily="34" charset="0"/>
              </a:rPr>
              <a:t>Goal:</a:t>
            </a:r>
            <a:r>
              <a:rPr lang="en-US" sz="1600" dirty="0">
                <a:solidFill>
                  <a:schemeClr val="tx2">
                    <a:lumMod val="75000"/>
                  </a:schemeClr>
                </a:solidFill>
                <a:cs typeface="Calibri" panose="020F0502020204030204" pitchFamily="34" charset="0"/>
              </a:rPr>
              <a:t> Create a shared repository of Indigenous health and cultural safety educational resources for pharmacy educators and programs across Canada.</a:t>
            </a:r>
          </a:p>
          <a:p>
            <a:pPr lvl="1">
              <a:spcBef>
                <a:spcPts val="1200"/>
              </a:spcBef>
            </a:pPr>
            <a:r>
              <a:rPr lang="en-US" sz="1600" b="1" dirty="0">
                <a:solidFill>
                  <a:schemeClr val="tx2">
                    <a:lumMod val="75000"/>
                  </a:schemeClr>
                </a:solidFill>
                <a:cs typeface="Calibri" panose="020F0502020204030204" pitchFamily="34" charset="0"/>
              </a:rPr>
              <a:t>Potential resources: </a:t>
            </a:r>
            <a:r>
              <a:rPr lang="en-US" sz="1600" dirty="0">
                <a:solidFill>
                  <a:schemeClr val="tx2">
                    <a:lumMod val="75000"/>
                  </a:schemeClr>
                </a:solidFill>
                <a:cs typeface="Calibri" panose="020F0502020204030204" pitchFamily="34" charset="0"/>
              </a:rPr>
              <a:t>cases, OSCE scenarios, skills lab activities, reflection assignments, assessment rubrics, Indigenous-created teaching materials, resources on Indigenous pedagogies for faculty, and curricular exemplars from pharmacy programs across Canada.</a:t>
            </a:r>
          </a:p>
        </p:txBody>
      </p:sp>
    </p:spTree>
    <p:extLst>
      <p:ext uri="{BB962C8B-B14F-4D97-AF65-F5344CB8AC3E}">
        <p14:creationId xmlns:p14="http://schemas.microsoft.com/office/powerpoint/2010/main" val="1808613404"/>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21E3C-4F35-DD14-211A-C38C901410C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BD15B4-DD58-5BE2-8C78-C3F95661BF1E}"/>
              </a:ext>
            </a:extLst>
          </p:cNvPr>
          <p:cNvSpPr>
            <a:spLocks noGrp="1"/>
          </p:cNvSpPr>
          <p:nvPr>
            <p:ph idx="1"/>
          </p:nvPr>
        </p:nvSpPr>
        <p:spPr>
          <a:xfrm>
            <a:off x="228600" y="1905000"/>
            <a:ext cx="8686800" cy="4572000"/>
          </a:xfrm>
        </p:spPr>
        <p:txBody>
          <a:bodyPr>
            <a:normAutofit/>
          </a:bodyPr>
          <a:lstStyle/>
          <a:p>
            <a:pPr marL="0" indent="0" algn="ctr">
              <a:lnSpc>
                <a:spcPct val="110000"/>
              </a:lnSpc>
              <a:buNone/>
            </a:pPr>
            <a:r>
              <a:rPr lang="en-US" sz="3600" i="1" dirty="0">
                <a:solidFill>
                  <a:srgbClr val="00B0F0"/>
                </a:solidFill>
                <a:ea typeface="Calibri" panose="020F0502020204030204" pitchFamily="34" charset="0"/>
              </a:rPr>
              <a:t>SUBSTANCE USE &amp; HEALTH </a:t>
            </a:r>
            <a:r>
              <a:rPr lang="en-US" sz="3600" b="1" i="1" dirty="0">
                <a:solidFill>
                  <a:srgbClr val="00B0F0"/>
                </a:solidFill>
                <a:ea typeface="Calibri" panose="020F0502020204030204" pitchFamily="34" charset="0"/>
              </a:rPr>
              <a:t>SIG</a:t>
            </a:r>
          </a:p>
          <a:p>
            <a:pPr marL="0" indent="0" algn="ctr">
              <a:lnSpc>
                <a:spcPct val="110000"/>
              </a:lnSpc>
              <a:buNone/>
            </a:pPr>
            <a:endParaRPr lang="en-CA" dirty="0">
              <a:solidFill>
                <a:srgbClr val="00B0F0"/>
              </a:solidFill>
              <a:latin typeface="Times New Roman" panose="02020603050405020304" pitchFamily="18" charset="0"/>
              <a:ea typeface="Times New Roman" panose="02020603050405020304" pitchFamily="18" charset="0"/>
            </a:endParaRPr>
          </a:p>
          <a:p>
            <a:pPr>
              <a:spcBef>
                <a:spcPts val="1200"/>
              </a:spcBef>
            </a:pPr>
            <a:r>
              <a:rPr lang="en-CA" dirty="0">
                <a:solidFill>
                  <a:schemeClr val="tx2">
                    <a:lumMod val="75000"/>
                  </a:schemeClr>
                </a:solidFill>
                <a:ea typeface="Times New Roman" panose="02020603050405020304" pitchFamily="18" charset="0"/>
                <a:cs typeface="Calibri" panose="020F0502020204030204" pitchFamily="34" charset="0"/>
              </a:rPr>
              <a:t>Michael </a:t>
            </a:r>
            <a:r>
              <a:rPr lang="en-CA" dirty="0" err="1">
                <a:solidFill>
                  <a:schemeClr val="tx2">
                    <a:lumMod val="75000"/>
                  </a:schemeClr>
                </a:solidFill>
                <a:ea typeface="Times New Roman" panose="02020603050405020304" pitchFamily="18" charset="0"/>
                <a:cs typeface="Calibri" panose="020F0502020204030204" pitchFamily="34" charset="0"/>
              </a:rPr>
              <a:t>Beazely</a:t>
            </a:r>
            <a:r>
              <a:rPr lang="en-CA" dirty="0">
                <a:solidFill>
                  <a:schemeClr val="tx2">
                    <a:lumMod val="75000"/>
                  </a:schemeClr>
                </a:solidFill>
                <a:ea typeface="Times New Roman" panose="02020603050405020304" pitchFamily="18" charset="0"/>
                <a:cs typeface="Calibri" panose="020F0502020204030204" pitchFamily="34" charset="0"/>
              </a:rPr>
              <a:t> (absent)</a:t>
            </a:r>
          </a:p>
          <a:p>
            <a:pPr lvl="1">
              <a:spcBef>
                <a:spcPts val="1200"/>
              </a:spcBef>
            </a:pPr>
            <a:r>
              <a:rPr lang="en-CA" sz="1900" dirty="0">
                <a:solidFill>
                  <a:schemeClr val="tx2">
                    <a:lumMod val="75000"/>
                  </a:schemeClr>
                </a:solidFill>
                <a:cs typeface="Calibri" panose="020F0502020204030204" pitchFamily="34" charset="0"/>
              </a:rPr>
              <a:t>University of Waterloo</a:t>
            </a:r>
          </a:p>
          <a:p>
            <a:pPr>
              <a:spcBef>
                <a:spcPts val="1200"/>
              </a:spcBef>
            </a:pPr>
            <a:r>
              <a:rPr lang="en-CA" sz="2300" dirty="0">
                <a:solidFill>
                  <a:schemeClr val="tx2">
                    <a:lumMod val="75000"/>
                  </a:schemeClr>
                </a:solidFill>
                <a:cs typeface="Calibri" panose="020F0502020204030204" pitchFamily="34" charset="0"/>
              </a:rPr>
              <a:t>Essi </a:t>
            </a:r>
            <a:r>
              <a:rPr lang="en-CA" sz="2300" dirty="0" err="1">
                <a:solidFill>
                  <a:schemeClr val="tx2">
                    <a:lumMod val="75000"/>
                  </a:schemeClr>
                </a:solidFill>
                <a:cs typeface="Calibri" panose="020F0502020204030204" pitchFamily="34" charset="0"/>
              </a:rPr>
              <a:t>Salokangas</a:t>
            </a:r>
            <a:endParaRPr lang="en-CA" sz="2300" dirty="0">
              <a:solidFill>
                <a:schemeClr val="tx2">
                  <a:lumMod val="75000"/>
                </a:schemeClr>
              </a:solidFill>
              <a:cs typeface="Calibri" panose="020F0502020204030204" pitchFamily="34" charset="0"/>
            </a:endParaRPr>
          </a:p>
          <a:p>
            <a:pPr lvl="1">
              <a:spcBef>
                <a:spcPts val="1200"/>
              </a:spcBef>
            </a:pPr>
            <a:r>
              <a:rPr lang="en-CA" sz="1900" dirty="0">
                <a:solidFill>
                  <a:schemeClr val="tx2">
                    <a:lumMod val="75000"/>
                  </a:schemeClr>
                </a:solidFill>
                <a:cs typeface="Calibri" panose="020F0502020204030204" pitchFamily="34" charset="0"/>
              </a:rPr>
              <a:t>University of Alberta</a:t>
            </a:r>
          </a:p>
        </p:txBody>
      </p:sp>
    </p:spTree>
    <p:extLst>
      <p:ext uri="{BB962C8B-B14F-4D97-AF65-F5344CB8AC3E}">
        <p14:creationId xmlns:p14="http://schemas.microsoft.com/office/powerpoint/2010/main" val="2856858790"/>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B667F-F0B1-4DA5-1D6D-28CAAA18E90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D91D5D-9C8E-1184-2B43-57027E4A39B5}"/>
              </a:ext>
            </a:extLst>
          </p:cNvPr>
          <p:cNvSpPr>
            <a:spLocks noGrp="1"/>
          </p:cNvSpPr>
          <p:nvPr>
            <p:ph idx="1"/>
          </p:nvPr>
        </p:nvSpPr>
        <p:spPr>
          <a:xfrm>
            <a:off x="228600" y="1371600"/>
            <a:ext cx="8686800" cy="5105400"/>
          </a:xfrm>
        </p:spPr>
        <p:txBody>
          <a:bodyPr>
            <a:normAutofit/>
          </a:bodyPr>
          <a:lstStyle/>
          <a:p>
            <a:pPr marL="0" indent="0" algn="ctr">
              <a:lnSpc>
                <a:spcPct val="110000"/>
              </a:lnSpc>
              <a:buNone/>
            </a:pPr>
            <a:r>
              <a:rPr lang="en-US" i="1" dirty="0">
                <a:solidFill>
                  <a:srgbClr val="00B0F0"/>
                </a:solidFill>
                <a:ea typeface="Calibri" panose="020F0502020204030204" pitchFamily="34" charset="0"/>
              </a:rPr>
              <a:t>SUBSTANCE USE &amp; HEALTH </a:t>
            </a:r>
            <a:r>
              <a:rPr lang="en-US" b="1" i="1" dirty="0">
                <a:solidFill>
                  <a:srgbClr val="00B0F0"/>
                </a:solidFill>
                <a:ea typeface="Calibri" panose="020F0502020204030204" pitchFamily="34" charset="0"/>
              </a:rPr>
              <a:t>SIG</a:t>
            </a:r>
          </a:p>
          <a:p>
            <a:pPr>
              <a:spcBef>
                <a:spcPts val="1200"/>
              </a:spcBef>
            </a:pPr>
            <a:r>
              <a:rPr lang="en-CA" sz="2000" dirty="0">
                <a:solidFill>
                  <a:schemeClr val="tx2">
                    <a:lumMod val="75000"/>
                  </a:schemeClr>
                </a:solidFill>
                <a:ea typeface="Times New Roman" panose="02020603050405020304" pitchFamily="18" charset="0"/>
                <a:cs typeface="Calibri" panose="020F0502020204030204" pitchFamily="34" charset="0"/>
              </a:rPr>
              <a:t>Projects underway and expected deliverables: </a:t>
            </a:r>
          </a:p>
          <a:p>
            <a:pPr lvl="1">
              <a:spcBef>
                <a:spcPts val="1200"/>
              </a:spcBef>
            </a:pPr>
            <a:r>
              <a:rPr lang="en-CA" sz="1600" dirty="0">
                <a:solidFill>
                  <a:schemeClr val="tx2">
                    <a:lumMod val="75000"/>
                  </a:schemeClr>
                </a:solidFill>
                <a:cs typeface="Calibri" panose="020F0502020204030204" pitchFamily="34" charset="0"/>
              </a:rPr>
              <a:t>The Substance Use and Health SIG represents a revitalization and adaptation of the former Opioid Working Group</a:t>
            </a:r>
          </a:p>
          <a:p>
            <a:pPr lvl="1">
              <a:spcBef>
                <a:spcPts val="1200"/>
              </a:spcBef>
            </a:pPr>
            <a:r>
              <a:rPr lang="en-CA" sz="1600" dirty="0">
                <a:solidFill>
                  <a:schemeClr val="tx2">
                    <a:lumMod val="75000"/>
                  </a:schemeClr>
                </a:solidFill>
                <a:cs typeface="Calibri" panose="020F0502020204030204" pitchFamily="34" charset="0"/>
              </a:rPr>
              <a:t>Our aim is to support pharmacy education and practice related to substance use, with a focus on:</a:t>
            </a:r>
          </a:p>
          <a:p>
            <a:pPr lvl="2">
              <a:spcBef>
                <a:spcPts val="1200"/>
              </a:spcBef>
            </a:pPr>
            <a:r>
              <a:rPr lang="en-CA" sz="1500" dirty="0">
                <a:solidFill>
                  <a:schemeClr val="tx2">
                    <a:lumMod val="75000"/>
                  </a:schemeClr>
                </a:solidFill>
                <a:latin typeface="Avenir Next LT Pro" panose="020B0504020202020204" pitchFamily="34" charset="77"/>
                <a:cs typeface="Calibri" panose="020F0502020204030204" pitchFamily="34" charset="0"/>
              </a:rPr>
              <a:t>Helping programs address current and emerging curriculum requirements;</a:t>
            </a:r>
          </a:p>
          <a:p>
            <a:pPr lvl="2">
              <a:spcBef>
                <a:spcPts val="1200"/>
              </a:spcBef>
            </a:pPr>
            <a:r>
              <a:rPr lang="en-CA" sz="1500" dirty="0">
                <a:solidFill>
                  <a:schemeClr val="tx2">
                    <a:lumMod val="75000"/>
                  </a:schemeClr>
                </a:solidFill>
                <a:latin typeface="Avenir Next LT Pro" panose="020B0504020202020204" pitchFamily="34" charset="77"/>
                <a:cs typeface="Calibri" panose="020F0502020204030204" pitchFamily="34" charset="0"/>
              </a:rPr>
              <a:t>Serving as a national resource for educators and pharmacy faculties; and</a:t>
            </a:r>
          </a:p>
          <a:p>
            <a:pPr lvl="2">
              <a:spcBef>
                <a:spcPts val="1200"/>
              </a:spcBef>
            </a:pPr>
            <a:r>
              <a:rPr lang="en-CA" sz="1500" dirty="0">
                <a:solidFill>
                  <a:schemeClr val="tx2">
                    <a:lumMod val="75000"/>
                  </a:schemeClr>
                </a:solidFill>
                <a:latin typeface="Avenir Next LT Pro" panose="020B0504020202020204" pitchFamily="34" charset="77"/>
                <a:cs typeface="Calibri" panose="020F0502020204030204" pitchFamily="34" charset="0"/>
              </a:rPr>
              <a:t>Fostering collaboration and knowledge-sharing among members.</a:t>
            </a:r>
          </a:p>
          <a:p>
            <a:pPr lvl="1">
              <a:spcBef>
                <a:spcPts val="1200"/>
              </a:spcBef>
            </a:pPr>
            <a:r>
              <a:rPr lang="en-US" sz="1600" dirty="0">
                <a:solidFill>
                  <a:schemeClr val="tx2">
                    <a:lumMod val="75000"/>
                  </a:schemeClr>
                </a:solidFill>
                <a:cs typeface="Calibri" panose="020F0502020204030204" pitchFamily="34" charset="0"/>
              </a:rPr>
              <a:t>A revised TOR was submitted to AFPC in February 2026 to formally establish the updated SIG</a:t>
            </a:r>
          </a:p>
        </p:txBody>
      </p:sp>
    </p:spTree>
    <p:extLst>
      <p:ext uri="{BB962C8B-B14F-4D97-AF65-F5344CB8AC3E}">
        <p14:creationId xmlns:p14="http://schemas.microsoft.com/office/powerpoint/2010/main" val="1175580685"/>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98C29-F9ED-9A64-E087-77E877889B5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FD6E7A-C54D-B485-FE7C-1FABF7C80BD1}"/>
              </a:ext>
            </a:extLst>
          </p:cNvPr>
          <p:cNvSpPr>
            <a:spLocks noGrp="1"/>
          </p:cNvSpPr>
          <p:nvPr>
            <p:ph idx="1"/>
          </p:nvPr>
        </p:nvSpPr>
        <p:spPr>
          <a:xfrm>
            <a:off x="228600" y="1371600"/>
            <a:ext cx="8686800" cy="5105400"/>
          </a:xfrm>
        </p:spPr>
        <p:txBody>
          <a:bodyPr>
            <a:normAutofit/>
          </a:bodyPr>
          <a:lstStyle/>
          <a:p>
            <a:pPr marL="0" indent="0" algn="ctr">
              <a:lnSpc>
                <a:spcPct val="110000"/>
              </a:lnSpc>
              <a:buNone/>
            </a:pPr>
            <a:r>
              <a:rPr lang="en-US" i="1" dirty="0">
                <a:solidFill>
                  <a:srgbClr val="00B0F0"/>
                </a:solidFill>
                <a:ea typeface="Calibri" panose="020F0502020204030204" pitchFamily="34" charset="0"/>
              </a:rPr>
              <a:t>SUBSTANCE USE &amp; HEALTH </a:t>
            </a:r>
            <a:r>
              <a:rPr lang="en-US" b="1" i="1" dirty="0">
                <a:solidFill>
                  <a:srgbClr val="00B0F0"/>
                </a:solidFill>
                <a:ea typeface="Calibri" panose="020F0502020204030204" pitchFamily="34" charset="0"/>
              </a:rPr>
              <a:t>SIG</a:t>
            </a:r>
          </a:p>
          <a:p>
            <a:pPr>
              <a:spcBef>
                <a:spcPts val="1200"/>
              </a:spcBef>
            </a:pPr>
            <a:r>
              <a:rPr lang="en-CA" sz="2000" dirty="0">
                <a:solidFill>
                  <a:schemeClr val="tx2">
                    <a:lumMod val="75000"/>
                  </a:schemeClr>
                </a:solidFill>
                <a:ea typeface="Times New Roman" panose="02020603050405020304" pitchFamily="18" charset="0"/>
                <a:cs typeface="Calibri" panose="020F0502020204030204" pitchFamily="34" charset="0"/>
              </a:rPr>
              <a:t>Future Projects to Share </a:t>
            </a:r>
          </a:p>
          <a:p>
            <a:pPr lvl="1">
              <a:spcBef>
                <a:spcPts val="1200"/>
              </a:spcBef>
            </a:pPr>
            <a:r>
              <a:rPr lang="en-CA" sz="1600" dirty="0">
                <a:solidFill>
                  <a:schemeClr val="tx2">
                    <a:lumMod val="75000"/>
                  </a:schemeClr>
                </a:solidFill>
                <a:cs typeface="Calibri" panose="020F0502020204030204" pitchFamily="34" charset="0"/>
              </a:rPr>
              <a:t>Our first official meeting will take place today at CPERC 2026 - anyone is welcome!</a:t>
            </a:r>
          </a:p>
          <a:p>
            <a:pPr lvl="2">
              <a:spcBef>
                <a:spcPts val="1200"/>
              </a:spcBef>
            </a:pPr>
            <a:r>
              <a:rPr lang="en-CA" sz="1400" dirty="0">
                <a:solidFill>
                  <a:schemeClr val="tx2">
                    <a:lumMod val="75000"/>
                  </a:schemeClr>
                </a:solidFill>
                <a:latin typeface="Avenir Next LT Pro" panose="020B0504020202020204" pitchFamily="34" charset="77"/>
                <a:cs typeface="Calibri" panose="020F0502020204030204" pitchFamily="34" charset="0"/>
              </a:rPr>
              <a:t>An opportunity for current and new members to connect, discuss priorities, and identify future projects and goals.</a:t>
            </a:r>
          </a:p>
          <a:p>
            <a:pPr lvl="1">
              <a:spcBef>
                <a:spcPts val="1200"/>
              </a:spcBef>
            </a:pPr>
            <a:r>
              <a:rPr lang="en-US" sz="1600" dirty="0">
                <a:solidFill>
                  <a:schemeClr val="tx2">
                    <a:lumMod val="75000"/>
                  </a:schemeClr>
                </a:solidFill>
                <a:cs typeface="Calibri" panose="020F0502020204030204" pitchFamily="34" charset="0"/>
              </a:rPr>
              <a:t>We are open to collaboration with other SIGs where there is overlap in mandate, mission, or shared areas of interest.</a:t>
            </a:r>
          </a:p>
        </p:txBody>
      </p:sp>
    </p:spTree>
    <p:extLst>
      <p:ext uri="{BB962C8B-B14F-4D97-AF65-F5344CB8AC3E}">
        <p14:creationId xmlns:p14="http://schemas.microsoft.com/office/powerpoint/2010/main" val="3596197692"/>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45997-2A40-439D-7F51-B10AF3B2A47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6B9231-C196-177E-D2C5-805C62227313}"/>
              </a:ext>
            </a:extLst>
          </p:cNvPr>
          <p:cNvSpPr>
            <a:spLocks noGrp="1"/>
          </p:cNvSpPr>
          <p:nvPr>
            <p:ph idx="1"/>
          </p:nvPr>
        </p:nvSpPr>
        <p:spPr>
          <a:xfrm>
            <a:off x="228600" y="1905000"/>
            <a:ext cx="8686800" cy="4572000"/>
          </a:xfrm>
        </p:spPr>
        <p:txBody>
          <a:bodyPr>
            <a:normAutofit/>
          </a:bodyPr>
          <a:lstStyle/>
          <a:p>
            <a:pPr marL="0" indent="0" algn="ctr">
              <a:lnSpc>
                <a:spcPct val="110000"/>
              </a:lnSpc>
              <a:buNone/>
            </a:pPr>
            <a:r>
              <a:rPr lang="en-US" sz="3600" i="1" dirty="0">
                <a:solidFill>
                  <a:srgbClr val="00B0F0"/>
                </a:solidFill>
                <a:ea typeface="Calibri" panose="020F0502020204030204" pitchFamily="34" charset="0"/>
              </a:rPr>
              <a:t>INFECTIOUS DISEASES </a:t>
            </a:r>
            <a:r>
              <a:rPr lang="en-US" sz="3600" b="1" i="1" dirty="0">
                <a:solidFill>
                  <a:srgbClr val="00B0F0"/>
                </a:solidFill>
                <a:ea typeface="Calibri" panose="020F0502020204030204" pitchFamily="34" charset="0"/>
              </a:rPr>
              <a:t>SIG</a:t>
            </a:r>
          </a:p>
          <a:p>
            <a:pPr marL="0" indent="0" algn="ctr">
              <a:lnSpc>
                <a:spcPct val="110000"/>
              </a:lnSpc>
              <a:buNone/>
            </a:pPr>
            <a:endParaRPr lang="en-CA" dirty="0">
              <a:solidFill>
                <a:srgbClr val="00B0F0"/>
              </a:solidFill>
              <a:latin typeface="Times New Roman" panose="02020603050405020304" pitchFamily="18" charset="0"/>
              <a:ea typeface="Times New Roman" panose="02020603050405020304" pitchFamily="18" charset="0"/>
            </a:endParaRPr>
          </a:p>
          <a:p>
            <a:pPr>
              <a:spcBef>
                <a:spcPts val="1200"/>
              </a:spcBef>
            </a:pPr>
            <a:r>
              <a:rPr lang="en-CA" dirty="0">
                <a:solidFill>
                  <a:schemeClr val="tx2">
                    <a:lumMod val="75000"/>
                  </a:schemeClr>
                </a:solidFill>
                <a:ea typeface="Times New Roman" panose="02020603050405020304" pitchFamily="18" charset="0"/>
                <a:cs typeface="Calibri" panose="020F0502020204030204" pitchFamily="34" charset="0"/>
              </a:rPr>
              <a:t>Brett Barrett</a:t>
            </a:r>
          </a:p>
          <a:p>
            <a:pPr lvl="1">
              <a:spcBef>
                <a:spcPts val="1200"/>
              </a:spcBef>
            </a:pPr>
            <a:r>
              <a:rPr lang="en-CA" sz="1900" dirty="0">
                <a:solidFill>
                  <a:schemeClr val="tx2">
                    <a:lumMod val="75000"/>
                  </a:schemeClr>
                </a:solidFill>
                <a:cs typeface="Calibri" panose="020F0502020204030204" pitchFamily="34" charset="0"/>
              </a:rPr>
              <a:t>University of Waterloo</a:t>
            </a:r>
          </a:p>
          <a:p>
            <a:pPr>
              <a:spcBef>
                <a:spcPts val="1200"/>
              </a:spcBef>
            </a:pPr>
            <a:r>
              <a:rPr lang="en-CA" sz="2300" dirty="0">
                <a:solidFill>
                  <a:schemeClr val="tx2">
                    <a:lumMod val="75000"/>
                  </a:schemeClr>
                </a:solidFill>
                <a:cs typeface="Calibri" panose="020F0502020204030204" pitchFamily="34" charset="0"/>
              </a:rPr>
              <a:t>Nathan Beahm</a:t>
            </a:r>
          </a:p>
          <a:p>
            <a:pPr lvl="1">
              <a:spcBef>
                <a:spcPts val="1200"/>
              </a:spcBef>
            </a:pPr>
            <a:r>
              <a:rPr lang="en-CA" sz="1900" dirty="0">
                <a:solidFill>
                  <a:schemeClr val="tx2">
                    <a:lumMod val="75000"/>
                  </a:schemeClr>
                </a:solidFill>
                <a:cs typeface="Calibri" panose="020F0502020204030204" pitchFamily="34" charset="0"/>
              </a:rPr>
              <a:t>University of Alberta</a:t>
            </a:r>
          </a:p>
        </p:txBody>
      </p:sp>
    </p:spTree>
    <p:extLst>
      <p:ext uri="{BB962C8B-B14F-4D97-AF65-F5344CB8AC3E}">
        <p14:creationId xmlns:p14="http://schemas.microsoft.com/office/powerpoint/2010/main" val="1889915734"/>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72261-64A4-243F-CBAC-66A89C3D1DC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24D973-CD30-858A-E57B-4DECF403F14E}"/>
              </a:ext>
            </a:extLst>
          </p:cNvPr>
          <p:cNvSpPr>
            <a:spLocks noGrp="1"/>
          </p:cNvSpPr>
          <p:nvPr>
            <p:ph idx="1"/>
          </p:nvPr>
        </p:nvSpPr>
        <p:spPr>
          <a:xfrm>
            <a:off x="228600" y="1371600"/>
            <a:ext cx="8686800" cy="5105400"/>
          </a:xfrm>
        </p:spPr>
        <p:txBody>
          <a:bodyPr>
            <a:normAutofit/>
          </a:bodyPr>
          <a:lstStyle/>
          <a:p>
            <a:pPr marL="0" indent="0" algn="ctr">
              <a:lnSpc>
                <a:spcPct val="110000"/>
              </a:lnSpc>
              <a:buNone/>
            </a:pPr>
            <a:r>
              <a:rPr lang="en-US" i="1" dirty="0">
                <a:solidFill>
                  <a:srgbClr val="00B0F0"/>
                </a:solidFill>
                <a:ea typeface="Calibri" panose="020F0502020204030204" pitchFamily="34" charset="0"/>
              </a:rPr>
              <a:t>INFECTIOUS DISEASES </a:t>
            </a:r>
            <a:r>
              <a:rPr lang="en-US" b="1" i="1" dirty="0">
                <a:solidFill>
                  <a:srgbClr val="00B0F0"/>
                </a:solidFill>
                <a:ea typeface="Calibri" panose="020F0502020204030204" pitchFamily="34" charset="0"/>
              </a:rPr>
              <a:t>SIG</a:t>
            </a:r>
          </a:p>
          <a:p>
            <a:pPr>
              <a:spcBef>
                <a:spcPts val="1200"/>
              </a:spcBef>
            </a:pPr>
            <a:r>
              <a:rPr lang="en-CA" sz="2000" dirty="0">
                <a:solidFill>
                  <a:schemeClr val="tx2">
                    <a:lumMod val="75000"/>
                  </a:schemeClr>
                </a:solidFill>
                <a:ea typeface="Times New Roman" panose="02020603050405020304" pitchFamily="18" charset="0"/>
                <a:cs typeface="Calibri" panose="020F0502020204030204" pitchFamily="34" charset="0"/>
              </a:rPr>
              <a:t>SIG established in2025: </a:t>
            </a:r>
          </a:p>
          <a:p>
            <a:pPr lvl="1">
              <a:spcBef>
                <a:spcPts val="1200"/>
              </a:spcBef>
            </a:pPr>
            <a:r>
              <a:rPr lang="en-CA" sz="1600" dirty="0">
                <a:solidFill>
                  <a:schemeClr val="tx2">
                    <a:lumMod val="75000"/>
                  </a:schemeClr>
                </a:solidFill>
                <a:cs typeface="Calibri" panose="020F0502020204030204" pitchFamily="34" charset="0"/>
              </a:rPr>
              <a:t>almost all schools currently represented</a:t>
            </a:r>
          </a:p>
          <a:p>
            <a:pPr>
              <a:spcBef>
                <a:spcPts val="1200"/>
              </a:spcBef>
            </a:pPr>
            <a:r>
              <a:rPr lang="en-CA" sz="2000" dirty="0">
                <a:solidFill>
                  <a:schemeClr val="tx2">
                    <a:lumMod val="75000"/>
                  </a:schemeClr>
                </a:solidFill>
                <a:cs typeface="Calibri" panose="020F0502020204030204" pitchFamily="34" charset="0"/>
              </a:rPr>
              <a:t>First meetings, Terms of Reference completed</a:t>
            </a:r>
            <a:endParaRPr lang="en-CA" sz="1400" dirty="0">
              <a:solidFill>
                <a:schemeClr val="tx2">
                  <a:lumMod val="75000"/>
                </a:schemeClr>
              </a:solidFill>
              <a:latin typeface="Avenir Next LT Pro" panose="020B0504020202020204" pitchFamily="34" charset="77"/>
              <a:cs typeface="Calibri" panose="020F0502020204030204" pitchFamily="34" charset="0"/>
            </a:endParaRPr>
          </a:p>
          <a:p>
            <a:pPr>
              <a:spcBef>
                <a:spcPts val="1200"/>
              </a:spcBef>
            </a:pPr>
            <a:r>
              <a:rPr lang="en-CA" sz="2000" dirty="0">
                <a:solidFill>
                  <a:schemeClr val="tx2">
                    <a:lumMod val="75000"/>
                  </a:schemeClr>
                </a:solidFill>
                <a:cs typeface="Calibri" panose="020F0502020204030204" pitchFamily="34" charset="0"/>
              </a:rPr>
              <a:t>Ongoing projects:</a:t>
            </a:r>
          </a:p>
          <a:p>
            <a:pPr lvl="1">
              <a:spcBef>
                <a:spcPts val="1200"/>
              </a:spcBef>
            </a:pPr>
            <a:r>
              <a:rPr lang="en-US" sz="1600" dirty="0">
                <a:solidFill>
                  <a:schemeClr val="tx2">
                    <a:lumMod val="75000"/>
                  </a:schemeClr>
                </a:solidFill>
                <a:cs typeface="Calibri" panose="020F0502020204030204" pitchFamily="34" charset="0"/>
              </a:rPr>
              <a:t>Development of guidance document for what ID-related topics should be covered in Canadian pharmacy school curricula</a:t>
            </a:r>
          </a:p>
          <a:p>
            <a:pPr lvl="1">
              <a:spcBef>
                <a:spcPts val="1200"/>
              </a:spcBef>
            </a:pPr>
            <a:r>
              <a:rPr lang="en-US" altLang="en-US" sz="1600" dirty="0">
                <a:solidFill>
                  <a:schemeClr val="tx2">
                    <a:lumMod val="75000"/>
                  </a:schemeClr>
                </a:solidFill>
                <a:cs typeface="Calibri" panose="020F0502020204030204" pitchFamily="34" charset="0"/>
              </a:rPr>
              <a:t>Survey being developed to inform this, modified Delphi process</a:t>
            </a:r>
          </a:p>
          <a:p>
            <a:pPr lvl="1">
              <a:spcBef>
                <a:spcPts val="1200"/>
              </a:spcBef>
            </a:pPr>
            <a:endParaRPr lang="en-CA" sz="1000" dirty="0">
              <a:solidFill>
                <a:schemeClr val="tx2">
                  <a:lumMod val="75000"/>
                </a:schemeClr>
              </a:solidFill>
              <a:latin typeface="Avenir Next LT Pro" panose="020B0504020202020204" pitchFamily="34" charset="77"/>
              <a:cs typeface="Calibri" panose="020F0502020204030204" pitchFamily="34" charset="0"/>
            </a:endParaRPr>
          </a:p>
        </p:txBody>
      </p:sp>
    </p:spTree>
    <p:extLst>
      <p:ext uri="{BB962C8B-B14F-4D97-AF65-F5344CB8AC3E}">
        <p14:creationId xmlns:p14="http://schemas.microsoft.com/office/powerpoint/2010/main" val="3515668584"/>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072A8-FDA1-CC4C-7A97-3BDB8013932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4B9058-74ED-C36A-6B30-4664B191628D}"/>
              </a:ext>
            </a:extLst>
          </p:cNvPr>
          <p:cNvSpPr>
            <a:spLocks noGrp="1"/>
          </p:cNvSpPr>
          <p:nvPr>
            <p:ph idx="1"/>
          </p:nvPr>
        </p:nvSpPr>
        <p:spPr>
          <a:xfrm>
            <a:off x="228600" y="1905000"/>
            <a:ext cx="8686800" cy="4572000"/>
          </a:xfrm>
        </p:spPr>
        <p:txBody>
          <a:bodyPr>
            <a:normAutofit/>
          </a:bodyPr>
          <a:lstStyle/>
          <a:p>
            <a:pPr marL="0" indent="0" algn="ctr">
              <a:lnSpc>
                <a:spcPct val="110000"/>
              </a:lnSpc>
              <a:buNone/>
            </a:pPr>
            <a:r>
              <a:rPr lang="en-US" sz="3600" i="1" dirty="0">
                <a:solidFill>
                  <a:srgbClr val="00B0F0"/>
                </a:solidFill>
                <a:ea typeface="Calibri" panose="020F0502020204030204" pitchFamily="34" charset="0"/>
              </a:rPr>
              <a:t>LEADERSHIP DEVELOPMENT </a:t>
            </a:r>
            <a:r>
              <a:rPr lang="en-US" sz="3600" b="1" i="1" dirty="0">
                <a:solidFill>
                  <a:srgbClr val="00B0F0"/>
                </a:solidFill>
                <a:ea typeface="Calibri" panose="020F0502020204030204" pitchFamily="34" charset="0"/>
              </a:rPr>
              <a:t>SIG</a:t>
            </a:r>
          </a:p>
          <a:p>
            <a:pPr marL="0" indent="0" algn="ctr">
              <a:lnSpc>
                <a:spcPct val="110000"/>
              </a:lnSpc>
              <a:buNone/>
            </a:pPr>
            <a:endParaRPr lang="en-CA" dirty="0">
              <a:solidFill>
                <a:srgbClr val="00B0F0"/>
              </a:solidFill>
              <a:latin typeface="Times New Roman" panose="02020603050405020304" pitchFamily="18" charset="0"/>
              <a:ea typeface="Times New Roman" panose="02020603050405020304" pitchFamily="18" charset="0"/>
            </a:endParaRPr>
          </a:p>
          <a:p>
            <a:pPr>
              <a:spcBef>
                <a:spcPts val="1200"/>
              </a:spcBef>
            </a:pPr>
            <a:r>
              <a:rPr lang="en-CA" dirty="0">
                <a:solidFill>
                  <a:schemeClr val="tx2">
                    <a:lumMod val="75000"/>
                  </a:schemeClr>
                </a:solidFill>
                <a:ea typeface="Times New Roman" panose="02020603050405020304" pitchFamily="18" charset="0"/>
                <a:cs typeface="Calibri" panose="020F0502020204030204" pitchFamily="34" charset="0"/>
              </a:rPr>
              <a:t>Patricia Gerber</a:t>
            </a:r>
          </a:p>
          <a:p>
            <a:pPr lvl="1">
              <a:spcBef>
                <a:spcPts val="1200"/>
              </a:spcBef>
            </a:pPr>
            <a:r>
              <a:rPr lang="en-CA" sz="1900" dirty="0">
                <a:solidFill>
                  <a:schemeClr val="tx2">
                    <a:lumMod val="75000"/>
                  </a:schemeClr>
                </a:solidFill>
                <a:cs typeface="Calibri" panose="020F0502020204030204" pitchFamily="34" charset="0"/>
              </a:rPr>
              <a:t>University of British Columbia</a:t>
            </a:r>
          </a:p>
          <a:p>
            <a:pPr>
              <a:spcBef>
                <a:spcPts val="1200"/>
              </a:spcBef>
            </a:pPr>
            <a:r>
              <a:rPr lang="en-CA" sz="2300" dirty="0">
                <a:solidFill>
                  <a:schemeClr val="tx2">
                    <a:lumMod val="75000"/>
                  </a:schemeClr>
                </a:solidFill>
                <a:cs typeface="Calibri" panose="020F0502020204030204" pitchFamily="34" charset="0"/>
              </a:rPr>
              <a:t>Tatiana </a:t>
            </a:r>
            <a:r>
              <a:rPr lang="en-CA" sz="2300" dirty="0" err="1">
                <a:solidFill>
                  <a:schemeClr val="tx2">
                    <a:lumMod val="75000"/>
                  </a:schemeClr>
                </a:solidFill>
                <a:cs typeface="Calibri" panose="020F0502020204030204" pitchFamily="34" charset="0"/>
              </a:rPr>
              <a:t>Makhinova</a:t>
            </a:r>
            <a:endParaRPr lang="en-CA" sz="2300" dirty="0">
              <a:solidFill>
                <a:schemeClr val="tx2">
                  <a:lumMod val="75000"/>
                </a:schemeClr>
              </a:solidFill>
              <a:cs typeface="Calibri" panose="020F0502020204030204" pitchFamily="34" charset="0"/>
            </a:endParaRPr>
          </a:p>
          <a:p>
            <a:pPr lvl="1">
              <a:spcBef>
                <a:spcPts val="1200"/>
              </a:spcBef>
            </a:pPr>
            <a:r>
              <a:rPr lang="en-CA" sz="1900" dirty="0">
                <a:solidFill>
                  <a:schemeClr val="tx2">
                    <a:lumMod val="75000"/>
                  </a:schemeClr>
                </a:solidFill>
                <a:cs typeface="Calibri" panose="020F0502020204030204" pitchFamily="34" charset="0"/>
              </a:rPr>
              <a:t>University of Alberta</a:t>
            </a:r>
          </a:p>
        </p:txBody>
      </p:sp>
    </p:spTree>
    <p:extLst>
      <p:ext uri="{BB962C8B-B14F-4D97-AF65-F5344CB8AC3E}">
        <p14:creationId xmlns:p14="http://schemas.microsoft.com/office/powerpoint/2010/main" val="3146544606"/>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FE8F25E-1A3E-1BF6-7F9C-CE706860D505}"/>
            </a:ext>
          </a:extLst>
        </p:cNvPr>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0951B76-7C49-6846-3844-A9D26C21A9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313" y="349094"/>
            <a:ext cx="6401373" cy="6159812"/>
          </a:xfrm>
          <a:prstGeom prst="rect">
            <a:avLst/>
          </a:prstGeom>
        </p:spPr>
      </p:pic>
    </p:spTree>
    <p:extLst>
      <p:ext uri="{BB962C8B-B14F-4D97-AF65-F5344CB8AC3E}">
        <p14:creationId xmlns:p14="http://schemas.microsoft.com/office/powerpoint/2010/main" val="830296921"/>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8B355-BBA0-1F09-977F-2828AAD94F2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B4EB66-7A26-4865-31A6-4AE4ACE46EDE}"/>
              </a:ext>
            </a:extLst>
          </p:cNvPr>
          <p:cNvSpPr>
            <a:spLocks noGrp="1"/>
          </p:cNvSpPr>
          <p:nvPr>
            <p:ph idx="1"/>
          </p:nvPr>
        </p:nvSpPr>
        <p:spPr>
          <a:xfrm>
            <a:off x="228600" y="1371600"/>
            <a:ext cx="8686800" cy="5105400"/>
          </a:xfrm>
        </p:spPr>
        <p:txBody>
          <a:bodyPr>
            <a:normAutofit/>
          </a:bodyPr>
          <a:lstStyle/>
          <a:p>
            <a:pPr marL="0" indent="0" algn="ctr">
              <a:lnSpc>
                <a:spcPct val="110000"/>
              </a:lnSpc>
              <a:buNone/>
            </a:pPr>
            <a:r>
              <a:rPr lang="en-US" i="1" dirty="0">
                <a:solidFill>
                  <a:srgbClr val="00B0F0"/>
                </a:solidFill>
                <a:ea typeface="Calibri" panose="020F0502020204030204" pitchFamily="34" charset="0"/>
              </a:rPr>
              <a:t>LEADERSHIP DEVELOPMENT </a:t>
            </a:r>
            <a:r>
              <a:rPr lang="en-US" b="1" i="1" dirty="0">
                <a:solidFill>
                  <a:srgbClr val="00B0F0"/>
                </a:solidFill>
                <a:ea typeface="Calibri" panose="020F0502020204030204" pitchFamily="34" charset="0"/>
              </a:rPr>
              <a:t>SIG</a:t>
            </a:r>
          </a:p>
          <a:p>
            <a:pPr>
              <a:spcBef>
                <a:spcPts val="1200"/>
              </a:spcBef>
            </a:pPr>
            <a:r>
              <a:rPr lang="en-CA" sz="2000" dirty="0">
                <a:solidFill>
                  <a:schemeClr val="tx2">
                    <a:lumMod val="75000"/>
                  </a:schemeClr>
                </a:solidFill>
                <a:ea typeface="Times New Roman" panose="02020603050405020304" pitchFamily="18" charset="0"/>
                <a:cs typeface="Calibri" panose="020F0502020204030204" pitchFamily="34" charset="0"/>
              </a:rPr>
              <a:t>Informal discussions 2022-2025: </a:t>
            </a:r>
          </a:p>
          <a:p>
            <a:pPr lvl="1">
              <a:spcBef>
                <a:spcPts val="1200"/>
              </a:spcBef>
            </a:pPr>
            <a:r>
              <a:rPr lang="en-CA" sz="1600" dirty="0">
                <a:solidFill>
                  <a:schemeClr val="tx2">
                    <a:lumMod val="75000"/>
                  </a:schemeClr>
                </a:solidFill>
                <a:cs typeface="Calibri" panose="020F0502020204030204" pitchFamily="34" charset="0"/>
              </a:rPr>
              <a:t>“Leader” and “Manager” currently tied together in the EOs; interest in focusing on SLD</a:t>
            </a:r>
          </a:p>
          <a:p>
            <a:pPr>
              <a:spcBef>
                <a:spcPts val="1200"/>
              </a:spcBef>
            </a:pPr>
            <a:r>
              <a:rPr lang="en-CA" sz="2000" dirty="0">
                <a:solidFill>
                  <a:schemeClr val="tx2">
                    <a:lumMod val="75000"/>
                  </a:schemeClr>
                </a:solidFill>
                <a:cs typeface="Calibri" panose="020F0502020204030204" pitchFamily="34" charset="0"/>
              </a:rPr>
              <a:t>Formally struck as SIG in 2025</a:t>
            </a:r>
          </a:p>
          <a:p>
            <a:pPr lvl="1">
              <a:spcBef>
                <a:spcPts val="1200"/>
              </a:spcBef>
            </a:pPr>
            <a:r>
              <a:rPr lang="en-CA" sz="1600" dirty="0">
                <a:solidFill>
                  <a:schemeClr val="tx2">
                    <a:lumMod val="75000"/>
                  </a:schemeClr>
                </a:solidFill>
                <a:cs typeface="Calibri" panose="020F0502020204030204" pitchFamily="34" charset="0"/>
              </a:rPr>
              <a:t>21 members</a:t>
            </a:r>
          </a:p>
          <a:p>
            <a:pPr lvl="2">
              <a:spcBef>
                <a:spcPts val="1200"/>
              </a:spcBef>
            </a:pPr>
            <a:r>
              <a:rPr lang="en-CA" sz="1400" dirty="0">
                <a:solidFill>
                  <a:schemeClr val="tx2">
                    <a:lumMod val="75000"/>
                  </a:schemeClr>
                </a:solidFill>
                <a:latin typeface="Avenir Next LT Pro" panose="020B0504020202020204" pitchFamily="34" charset="77"/>
                <a:cs typeface="Calibri" panose="020F0502020204030204" pitchFamily="34" charset="0"/>
              </a:rPr>
              <a:t>Canadian schools of pharmacy (10/11); University of Minnesota College of Pharmacy</a:t>
            </a:r>
          </a:p>
          <a:p>
            <a:pPr lvl="2">
              <a:spcBef>
                <a:spcPts val="1200"/>
              </a:spcBef>
            </a:pPr>
            <a:r>
              <a:rPr lang="en-CA" sz="1400" dirty="0">
                <a:solidFill>
                  <a:schemeClr val="tx2">
                    <a:lumMod val="75000"/>
                  </a:schemeClr>
                </a:solidFill>
                <a:latin typeface="Avenir Next LT Pro" panose="020B0504020202020204" pitchFamily="34" charset="77"/>
                <a:cs typeface="Calibri" panose="020F0502020204030204" pitchFamily="34" charset="0"/>
              </a:rPr>
              <a:t>Co-Chairs: Dr. Patricia Gerber (UBC) and Dr. Tatiana </a:t>
            </a:r>
            <a:r>
              <a:rPr lang="en-CA" sz="1400" dirty="0" err="1">
                <a:solidFill>
                  <a:schemeClr val="tx2">
                    <a:lumMod val="75000"/>
                  </a:schemeClr>
                </a:solidFill>
                <a:latin typeface="Avenir Next LT Pro" panose="020B0504020202020204" pitchFamily="34" charset="77"/>
                <a:cs typeface="Calibri" panose="020F0502020204030204" pitchFamily="34" charset="0"/>
              </a:rPr>
              <a:t>Makhinova</a:t>
            </a:r>
            <a:r>
              <a:rPr lang="en-CA" sz="1400" dirty="0">
                <a:solidFill>
                  <a:schemeClr val="tx2">
                    <a:lumMod val="75000"/>
                  </a:schemeClr>
                </a:solidFill>
                <a:latin typeface="Avenir Next LT Pro" panose="020B0504020202020204" pitchFamily="34" charset="77"/>
                <a:cs typeface="Calibri" panose="020F0502020204030204" pitchFamily="34" charset="0"/>
              </a:rPr>
              <a:t> (U Alberta) </a:t>
            </a:r>
          </a:p>
          <a:p>
            <a:pPr>
              <a:spcBef>
                <a:spcPts val="1200"/>
              </a:spcBef>
            </a:pPr>
            <a:r>
              <a:rPr lang="en-CA" sz="2000" dirty="0">
                <a:solidFill>
                  <a:schemeClr val="tx2">
                    <a:lumMod val="75000"/>
                  </a:schemeClr>
                </a:solidFill>
                <a:cs typeface="Calibri" panose="020F0502020204030204" pitchFamily="34" charset="0"/>
              </a:rPr>
              <a:t>Key Objectives:</a:t>
            </a:r>
          </a:p>
          <a:p>
            <a:pPr lvl="1">
              <a:spcBef>
                <a:spcPts val="1200"/>
              </a:spcBef>
            </a:pPr>
            <a:r>
              <a:rPr lang="en-US" sz="1600" dirty="0">
                <a:solidFill>
                  <a:schemeClr val="tx2">
                    <a:lumMod val="75000"/>
                  </a:schemeClr>
                </a:solidFill>
                <a:cs typeface="Calibri" panose="020F0502020204030204" pitchFamily="34" charset="0"/>
              </a:rPr>
              <a:t>Inform (not prescribe) national standards for SLD in Canadian PharmD programs</a:t>
            </a:r>
          </a:p>
          <a:p>
            <a:pPr lvl="1">
              <a:spcBef>
                <a:spcPts val="1200"/>
              </a:spcBef>
            </a:pPr>
            <a:r>
              <a:rPr lang="en-US" altLang="en-US" sz="1600" dirty="0">
                <a:solidFill>
                  <a:schemeClr val="tx2">
                    <a:lumMod val="75000"/>
                  </a:schemeClr>
                </a:solidFill>
                <a:cs typeface="Calibri" panose="020F0502020204030204" pitchFamily="34" charset="0"/>
              </a:rPr>
              <a:t>Develop a White Paper to help guide SLD, </a:t>
            </a:r>
            <a:r>
              <a:rPr lang="en-CA" sz="1600" dirty="0">
                <a:solidFill>
                  <a:schemeClr val="tx2">
                    <a:lumMod val="75000"/>
                  </a:schemeClr>
                </a:solidFill>
                <a:cs typeface="Calibri" panose="020F0502020204030204" pitchFamily="34" charset="0"/>
              </a:rPr>
              <a:t>for programs to consult while retaining full flexibility in adoption and implementation</a:t>
            </a:r>
            <a:endParaRPr lang="en-US" altLang="en-US" sz="1600" dirty="0">
              <a:solidFill>
                <a:schemeClr val="tx2">
                  <a:lumMod val="75000"/>
                </a:schemeClr>
              </a:solidFill>
              <a:cs typeface="Calibri" panose="020F0502020204030204" pitchFamily="34" charset="0"/>
            </a:endParaRPr>
          </a:p>
          <a:p>
            <a:pPr lvl="1">
              <a:spcBef>
                <a:spcPts val="1200"/>
              </a:spcBef>
            </a:pPr>
            <a:endParaRPr lang="en-CA" sz="1000" dirty="0">
              <a:solidFill>
                <a:schemeClr val="tx2">
                  <a:lumMod val="75000"/>
                </a:schemeClr>
              </a:solidFill>
              <a:latin typeface="Avenir Next LT Pro" panose="020B0504020202020204" pitchFamily="34" charset="77"/>
              <a:cs typeface="Calibri" panose="020F0502020204030204" pitchFamily="34" charset="0"/>
            </a:endParaRPr>
          </a:p>
        </p:txBody>
      </p:sp>
    </p:spTree>
    <p:extLst>
      <p:ext uri="{BB962C8B-B14F-4D97-AF65-F5344CB8AC3E}">
        <p14:creationId xmlns:p14="http://schemas.microsoft.com/office/powerpoint/2010/main" val="4197259693"/>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9AD68-69C5-91F3-FC9E-24DBAA17F34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BCA90A-A83A-8E7E-5318-AC0A17DC312B}"/>
              </a:ext>
            </a:extLst>
          </p:cNvPr>
          <p:cNvSpPr>
            <a:spLocks noGrp="1"/>
          </p:cNvSpPr>
          <p:nvPr>
            <p:ph idx="1"/>
          </p:nvPr>
        </p:nvSpPr>
        <p:spPr>
          <a:xfrm>
            <a:off x="228600" y="1371600"/>
            <a:ext cx="8686800" cy="5105400"/>
          </a:xfrm>
        </p:spPr>
        <p:txBody>
          <a:bodyPr>
            <a:normAutofit fontScale="92500" lnSpcReduction="20000"/>
          </a:bodyPr>
          <a:lstStyle/>
          <a:p>
            <a:pPr marL="0" indent="0" algn="ctr">
              <a:lnSpc>
                <a:spcPct val="110000"/>
              </a:lnSpc>
              <a:buNone/>
            </a:pPr>
            <a:r>
              <a:rPr lang="en-US" i="1" dirty="0">
                <a:solidFill>
                  <a:srgbClr val="00B0F0"/>
                </a:solidFill>
                <a:ea typeface="Calibri" panose="020F0502020204030204" pitchFamily="34" charset="0"/>
              </a:rPr>
              <a:t>LEADERSHIP DEVELOPMENT </a:t>
            </a:r>
            <a:r>
              <a:rPr lang="en-US" b="1" i="1" dirty="0">
                <a:solidFill>
                  <a:srgbClr val="00B0F0"/>
                </a:solidFill>
                <a:ea typeface="Calibri" panose="020F0502020204030204" pitchFamily="34" charset="0"/>
              </a:rPr>
              <a:t>SIG</a:t>
            </a:r>
          </a:p>
          <a:p>
            <a:pPr>
              <a:spcBef>
                <a:spcPts val="1200"/>
              </a:spcBef>
            </a:pPr>
            <a:r>
              <a:rPr lang="en-CA" sz="2000" dirty="0">
                <a:solidFill>
                  <a:schemeClr val="tx2">
                    <a:lumMod val="75000"/>
                  </a:schemeClr>
                </a:solidFill>
                <a:ea typeface="Times New Roman" panose="02020603050405020304" pitchFamily="18" charset="0"/>
                <a:cs typeface="Calibri" panose="020F0502020204030204" pitchFamily="34" charset="0"/>
              </a:rPr>
              <a:t>Deliverable: </a:t>
            </a:r>
          </a:p>
          <a:p>
            <a:pPr lvl="1">
              <a:spcBef>
                <a:spcPts val="1200"/>
              </a:spcBef>
            </a:pPr>
            <a:r>
              <a:rPr lang="en-CA" sz="1600" dirty="0">
                <a:solidFill>
                  <a:schemeClr val="tx2">
                    <a:lumMod val="75000"/>
                  </a:schemeClr>
                </a:solidFill>
                <a:cs typeface="Calibri" panose="020F0502020204030204" pitchFamily="34" charset="0"/>
              </a:rPr>
              <a:t>White Paper = framework to inform and support leadership teaching &amp; learning, curriculum development/renewal: guiding principles for SLD, contemporary definitions of “leader” and “leadership”, leadership competencies at graduation, suggested SLD teaching &amp; learning activities</a:t>
            </a:r>
          </a:p>
          <a:p>
            <a:pPr lvl="1">
              <a:spcBef>
                <a:spcPts val="1200"/>
              </a:spcBef>
            </a:pPr>
            <a:r>
              <a:rPr lang="en-CA" sz="1600" dirty="0">
                <a:solidFill>
                  <a:schemeClr val="tx2">
                    <a:lumMod val="75000"/>
                  </a:schemeClr>
                </a:solidFill>
                <a:cs typeface="Calibri" panose="020F0502020204030204" pitchFamily="34" charset="0"/>
              </a:rPr>
              <a:t>May be used by the AFPC Education Committee to help inform the work of revisiting the Educational Outcomes: will not replace nor dictate how the newly struck Education Committee proceeds with the revision of the EOs; nor imply the eventual “look &amp; feel” of the EOs</a:t>
            </a:r>
          </a:p>
          <a:p>
            <a:pPr>
              <a:spcBef>
                <a:spcPts val="1200"/>
              </a:spcBef>
            </a:pPr>
            <a:r>
              <a:rPr lang="en-CA" sz="2000" dirty="0">
                <a:solidFill>
                  <a:schemeClr val="tx2">
                    <a:lumMod val="75000"/>
                  </a:schemeClr>
                </a:solidFill>
                <a:cs typeface="Calibri" panose="020F0502020204030204" pitchFamily="34" charset="0"/>
              </a:rPr>
              <a:t>Progress to date:</a:t>
            </a:r>
          </a:p>
          <a:p>
            <a:pPr lvl="1">
              <a:spcBef>
                <a:spcPts val="1200"/>
              </a:spcBef>
            </a:pPr>
            <a:r>
              <a:rPr lang="en-CA" sz="1600" dirty="0">
                <a:solidFill>
                  <a:schemeClr val="tx2">
                    <a:lumMod val="75000"/>
                  </a:schemeClr>
                </a:solidFill>
                <a:cs typeface="Calibri" panose="020F0502020204030204" pitchFamily="34" charset="0"/>
              </a:rPr>
              <a:t>Draft definitions of leadership, attributes &amp; behaviours of a leader, draft leadership competencies</a:t>
            </a:r>
          </a:p>
          <a:p>
            <a:pPr lvl="1">
              <a:spcBef>
                <a:spcPts val="1200"/>
              </a:spcBef>
            </a:pPr>
            <a:r>
              <a:rPr lang="en-CA" sz="1600" dirty="0">
                <a:solidFill>
                  <a:schemeClr val="tx2">
                    <a:lumMod val="75000"/>
                  </a:schemeClr>
                </a:solidFill>
                <a:cs typeface="Calibri" panose="020F0502020204030204" pitchFamily="34" charset="0"/>
              </a:rPr>
              <a:t>Solicited feedback from across programs: received individual and group responses</a:t>
            </a:r>
          </a:p>
          <a:p>
            <a:pPr>
              <a:spcBef>
                <a:spcPts val="1200"/>
              </a:spcBef>
            </a:pPr>
            <a:r>
              <a:rPr lang="en-CA" sz="2000" dirty="0">
                <a:solidFill>
                  <a:schemeClr val="tx2">
                    <a:lumMod val="75000"/>
                  </a:schemeClr>
                </a:solidFill>
                <a:cs typeface="Calibri" panose="020F0502020204030204" pitchFamily="34" charset="0"/>
              </a:rPr>
              <a:t>Next steps:</a:t>
            </a:r>
          </a:p>
          <a:p>
            <a:pPr lvl="1">
              <a:spcBef>
                <a:spcPts val="1200"/>
              </a:spcBef>
            </a:pPr>
            <a:r>
              <a:rPr lang="en-US" sz="1600" dirty="0">
                <a:solidFill>
                  <a:schemeClr val="tx2">
                    <a:lumMod val="75000"/>
                  </a:schemeClr>
                </a:solidFill>
                <a:cs typeface="Calibri" panose="020F0502020204030204" pitchFamily="34" charset="0"/>
              </a:rPr>
              <a:t>Provide details and gather further feedback today at the 10:45-11:25 Concurrent Session</a:t>
            </a:r>
          </a:p>
          <a:p>
            <a:pPr lvl="1">
              <a:spcBef>
                <a:spcPts val="1200"/>
              </a:spcBef>
            </a:pPr>
            <a:r>
              <a:rPr lang="en-US" altLang="en-US" sz="1600" dirty="0">
                <a:solidFill>
                  <a:schemeClr val="tx2">
                    <a:lumMod val="75000"/>
                  </a:schemeClr>
                </a:solidFill>
                <a:cs typeface="Calibri" panose="020F0502020204030204" pitchFamily="34" charset="0"/>
              </a:rPr>
              <a:t>Fall 2026: embark on the development of the White Paper</a:t>
            </a:r>
            <a:endParaRPr lang="en-CA" sz="1000" dirty="0">
              <a:solidFill>
                <a:schemeClr val="tx2">
                  <a:lumMod val="75000"/>
                </a:schemeClr>
              </a:solidFill>
              <a:latin typeface="Avenir Next LT Pro" panose="020B0504020202020204" pitchFamily="34" charset="77"/>
              <a:cs typeface="Calibri" panose="020F0502020204030204" pitchFamily="34" charset="0"/>
            </a:endParaRPr>
          </a:p>
        </p:txBody>
      </p:sp>
    </p:spTree>
    <p:extLst>
      <p:ext uri="{BB962C8B-B14F-4D97-AF65-F5344CB8AC3E}">
        <p14:creationId xmlns:p14="http://schemas.microsoft.com/office/powerpoint/2010/main" val="2290873111"/>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F9308-B52A-3E6C-F231-98E8762A8F9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2C52E8-B22E-9EBB-89A5-C643FDA0B763}"/>
              </a:ext>
            </a:extLst>
          </p:cNvPr>
          <p:cNvSpPr>
            <a:spLocks noGrp="1"/>
          </p:cNvSpPr>
          <p:nvPr>
            <p:ph idx="1"/>
          </p:nvPr>
        </p:nvSpPr>
        <p:spPr>
          <a:xfrm>
            <a:off x="228600" y="1905000"/>
            <a:ext cx="8686800" cy="4572000"/>
          </a:xfrm>
        </p:spPr>
        <p:txBody>
          <a:bodyPr>
            <a:normAutofit/>
          </a:bodyPr>
          <a:lstStyle/>
          <a:p>
            <a:pPr marL="0" indent="0" algn="ctr">
              <a:lnSpc>
                <a:spcPct val="110000"/>
              </a:lnSpc>
              <a:buNone/>
            </a:pPr>
            <a:r>
              <a:rPr lang="en-US" sz="3600" i="1" dirty="0">
                <a:solidFill>
                  <a:srgbClr val="00B0F0"/>
                </a:solidFill>
                <a:ea typeface="Calibri" panose="020F0502020204030204" pitchFamily="34" charset="0"/>
              </a:rPr>
              <a:t>PHARMACY PRACTICE </a:t>
            </a:r>
          </a:p>
          <a:p>
            <a:pPr marL="0" indent="0" algn="ctr">
              <a:lnSpc>
                <a:spcPct val="110000"/>
              </a:lnSpc>
              <a:buNone/>
            </a:pPr>
            <a:r>
              <a:rPr lang="en-US" sz="3600" i="1" dirty="0">
                <a:solidFill>
                  <a:srgbClr val="00B0F0"/>
                </a:solidFill>
                <a:ea typeface="Calibri" panose="020F0502020204030204" pitchFamily="34" charset="0"/>
              </a:rPr>
              <a:t>GRADUATE EDUCATION </a:t>
            </a:r>
            <a:r>
              <a:rPr lang="en-US" sz="3600" b="1" i="1" dirty="0">
                <a:solidFill>
                  <a:srgbClr val="00B0F0"/>
                </a:solidFill>
                <a:ea typeface="Calibri" panose="020F0502020204030204" pitchFamily="34" charset="0"/>
              </a:rPr>
              <a:t>SIG</a:t>
            </a:r>
          </a:p>
          <a:p>
            <a:pPr marL="0" indent="0" algn="ctr">
              <a:lnSpc>
                <a:spcPct val="110000"/>
              </a:lnSpc>
              <a:buNone/>
            </a:pPr>
            <a:r>
              <a:rPr lang="en-US" i="1" dirty="0">
                <a:solidFill>
                  <a:srgbClr val="00B0F0"/>
                </a:solidFill>
                <a:ea typeface="Calibri" panose="020F0502020204030204" pitchFamily="34" charset="0"/>
              </a:rPr>
              <a:t>(in development)</a:t>
            </a:r>
            <a:endParaRPr lang="en-CA" dirty="0">
              <a:solidFill>
                <a:srgbClr val="00B0F0"/>
              </a:solidFill>
              <a:latin typeface="Times New Roman" panose="02020603050405020304" pitchFamily="18" charset="0"/>
              <a:ea typeface="Times New Roman" panose="02020603050405020304" pitchFamily="18" charset="0"/>
            </a:endParaRPr>
          </a:p>
          <a:p>
            <a:pPr>
              <a:spcBef>
                <a:spcPts val="1200"/>
              </a:spcBef>
            </a:pPr>
            <a:r>
              <a:rPr lang="en-CA" dirty="0">
                <a:solidFill>
                  <a:schemeClr val="tx2">
                    <a:lumMod val="75000"/>
                  </a:schemeClr>
                </a:solidFill>
                <a:ea typeface="Times New Roman" panose="02020603050405020304" pitchFamily="18" charset="0"/>
                <a:cs typeface="Calibri" panose="020F0502020204030204" pitchFamily="34" charset="0"/>
              </a:rPr>
              <a:t>Beth Sproule</a:t>
            </a:r>
          </a:p>
          <a:p>
            <a:pPr lvl="1">
              <a:spcBef>
                <a:spcPts val="1200"/>
              </a:spcBef>
            </a:pPr>
            <a:r>
              <a:rPr lang="en-CA" sz="1900" dirty="0">
                <a:solidFill>
                  <a:schemeClr val="tx2">
                    <a:lumMod val="75000"/>
                  </a:schemeClr>
                </a:solidFill>
                <a:cs typeface="Calibri" panose="020F0502020204030204" pitchFamily="34" charset="0"/>
              </a:rPr>
              <a:t>University of Toronto</a:t>
            </a:r>
          </a:p>
          <a:p>
            <a:pPr>
              <a:spcBef>
                <a:spcPts val="1200"/>
              </a:spcBef>
            </a:pPr>
            <a:r>
              <a:rPr lang="en-CA" sz="2300" dirty="0">
                <a:solidFill>
                  <a:schemeClr val="tx2">
                    <a:lumMod val="75000"/>
                  </a:schemeClr>
                </a:solidFill>
                <a:cs typeface="Calibri" panose="020F0502020204030204" pitchFamily="34" charset="0"/>
              </a:rPr>
              <a:t>Lee Dupuis</a:t>
            </a:r>
          </a:p>
          <a:p>
            <a:pPr lvl="1">
              <a:spcBef>
                <a:spcPts val="1200"/>
              </a:spcBef>
            </a:pPr>
            <a:r>
              <a:rPr lang="en-CA" sz="1900" dirty="0">
                <a:solidFill>
                  <a:schemeClr val="tx2">
                    <a:lumMod val="75000"/>
                  </a:schemeClr>
                </a:solidFill>
                <a:cs typeface="Calibri" panose="020F0502020204030204" pitchFamily="34" charset="0"/>
              </a:rPr>
              <a:t>University of Toronto</a:t>
            </a:r>
          </a:p>
        </p:txBody>
      </p:sp>
    </p:spTree>
    <p:extLst>
      <p:ext uri="{BB962C8B-B14F-4D97-AF65-F5344CB8AC3E}">
        <p14:creationId xmlns:p14="http://schemas.microsoft.com/office/powerpoint/2010/main" val="2142746225"/>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25C02-BE22-EDFF-C0EE-4563A17D39C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881B0D-1EF3-4A23-3C1C-4A50AF02441C}"/>
              </a:ext>
            </a:extLst>
          </p:cNvPr>
          <p:cNvSpPr>
            <a:spLocks noGrp="1"/>
          </p:cNvSpPr>
          <p:nvPr>
            <p:ph idx="1"/>
          </p:nvPr>
        </p:nvSpPr>
        <p:spPr>
          <a:xfrm>
            <a:off x="228600" y="1371600"/>
            <a:ext cx="8686800" cy="5105400"/>
          </a:xfrm>
        </p:spPr>
        <p:txBody>
          <a:bodyPr>
            <a:normAutofit/>
          </a:bodyPr>
          <a:lstStyle/>
          <a:p>
            <a:pPr marL="0" indent="0" algn="ctr">
              <a:lnSpc>
                <a:spcPct val="110000"/>
              </a:lnSpc>
              <a:buNone/>
            </a:pPr>
            <a:r>
              <a:rPr lang="en-US" i="1" dirty="0">
                <a:solidFill>
                  <a:srgbClr val="00B0F0"/>
                </a:solidFill>
                <a:ea typeface="Calibri" panose="020F0502020204030204" pitchFamily="34" charset="0"/>
              </a:rPr>
              <a:t>PHARMACY PRACTICE GRADUATE EDUCATION </a:t>
            </a:r>
            <a:r>
              <a:rPr lang="en-US" b="1" i="1" dirty="0">
                <a:solidFill>
                  <a:srgbClr val="00B0F0"/>
                </a:solidFill>
                <a:ea typeface="Calibri" panose="020F0502020204030204" pitchFamily="34" charset="0"/>
              </a:rPr>
              <a:t>SIG</a:t>
            </a:r>
          </a:p>
          <a:p>
            <a:pPr marL="0" indent="0" algn="ctr">
              <a:lnSpc>
                <a:spcPct val="110000"/>
              </a:lnSpc>
              <a:buNone/>
            </a:pPr>
            <a:r>
              <a:rPr lang="en-US" i="1" dirty="0">
                <a:solidFill>
                  <a:srgbClr val="00B0F0"/>
                </a:solidFill>
                <a:ea typeface="Calibri" panose="020F0502020204030204" pitchFamily="34" charset="0"/>
              </a:rPr>
              <a:t>(in development)</a:t>
            </a:r>
          </a:p>
          <a:p>
            <a:pPr>
              <a:spcBef>
                <a:spcPts val="1200"/>
              </a:spcBef>
            </a:pPr>
            <a:r>
              <a:rPr lang="en-CA" sz="2000" dirty="0">
                <a:solidFill>
                  <a:schemeClr val="tx2">
                    <a:lumMod val="75000"/>
                  </a:schemeClr>
                </a:solidFill>
                <a:ea typeface="Times New Roman" panose="02020603050405020304" pitchFamily="18" charset="0"/>
                <a:cs typeface="Calibri" panose="020F0502020204030204" pitchFamily="34" charset="0"/>
              </a:rPr>
              <a:t>This AFPC SIG will support a national discussion and facilitate consensus on advanced pharmacy practice graduate education in Canada. </a:t>
            </a:r>
          </a:p>
          <a:p>
            <a:pPr lvl="1">
              <a:spcBef>
                <a:spcPts val="1200"/>
              </a:spcBef>
            </a:pPr>
            <a:r>
              <a:rPr lang="en-CA" sz="1600" dirty="0">
                <a:solidFill>
                  <a:schemeClr val="tx2">
                    <a:lumMod val="75000"/>
                  </a:schemeClr>
                </a:solidFill>
                <a:cs typeface="Calibri" panose="020F0502020204030204" pitchFamily="34" charset="0"/>
              </a:rPr>
              <a:t>Develop a shared understanding of the definition of advanced pharmacy practice in Canada.</a:t>
            </a:r>
          </a:p>
          <a:p>
            <a:pPr lvl="1">
              <a:spcBef>
                <a:spcPts val="1200"/>
              </a:spcBef>
            </a:pPr>
            <a:r>
              <a:rPr lang="en-CA" sz="1600" dirty="0">
                <a:solidFill>
                  <a:schemeClr val="tx2">
                    <a:lumMod val="75000"/>
                  </a:schemeClr>
                </a:solidFill>
                <a:cs typeface="Calibri" panose="020F0502020204030204" pitchFamily="34" charset="0"/>
              </a:rPr>
              <a:t>Establish a framework and key considerations for advanced practice graduate degree programs in Canada.</a:t>
            </a:r>
          </a:p>
          <a:p>
            <a:pPr lvl="1">
              <a:spcBef>
                <a:spcPts val="1200"/>
              </a:spcBef>
            </a:pPr>
            <a:r>
              <a:rPr lang="en-CA" sz="1600" dirty="0">
                <a:solidFill>
                  <a:schemeClr val="tx2">
                    <a:lumMod val="75000"/>
                  </a:schemeClr>
                </a:solidFill>
                <a:cs typeface="Calibri" panose="020F0502020204030204" pitchFamily="34" charset="0"/>
              </a:rPr>
              <a:t>develop an inventory of advanced practice graduate degree programs in Canada and elsewhere.</a:t>
            </a:r>
          </a:p>
          <a:p>
            <a:pPr lvl="1">
              <a:spcBef>
                <a:spcPts val="1200"/>
              </a:spcBef>
            </a:pPr>
            <a:endParaRPr lang="en-CA" sz="1600" dirty="0">
              <a:solidFill>
                <a:schemeClr val="tx2">
                  <a:lumMod val="75000"/>
                </a:schemeClr>
              </a:solidFill>
              <a:cs typeface="Calibri" panose="020F0502020204030204" pitchFamily="34" charset="0"/>
            </a:endParaRPr>
          </a:p>
          <a:p>
            <a:pPr lvl="1">
              <a:spcBef>
                <a:spcPts val="1200"/>
              </a:spcBef>
            </a:pPr>
            <a:r>
              <a:rPr lang="en-CA" sz="1600" dirty="0">
                <a:solidFill>
                  <a:schemeClr val="tx2">
                    <a:lumMod val="75000"/>
                  </a:schemeClr>
                </a:solidFill>
                <a:cs typeface="Calibri" panose="020F0502020204030204" pitchFamily="34" charset="0"/>
              </a:rPr>
              <a:t>Currently 12 members from 8 Faculties</a:t>
            </a:r>
          </a:p>
        </p:txBody>
      </p:sp>
    </p:spTree>
    <p:extLst>
      <p:ext uri="{BB962C8B-B14F-4D97-AF65-F5344CB8AC3E}">
        <p14:creationId xmlns:p14="http://schemas.microsoft.com/office/powerpoint/2010/main" val="3776196392"/>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68A48-734F-FBC2-8865-80513811958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F9C7D4-ECFC-5529-F78A-A81BCACF964E}"/>
              </a:ext>
            </a:extLst>
          </p:cNvPr>
          <p:cNvSpPr>
            <a:spLocks noGrp="1"/>
          </p:cNvSpPr>
          <p:nvPr>
            <p:ph idx="1"/>
          </p:nvPr>
        </p:nvSpPr>
        <p:spPr>
          <a:xfrm>
            <a:off x="228600" y="1905000"/>
            <a:ext cx="8686800" cy="4572000"/>
          </a:xfrm>
        </p:spPr>
        <p:txBody>
          <a:bodyPr>
            <a:normAutofit/>
          </a:bodyPr>
          <a:lstStyle/>
          <a:p>
            <a:pPr marL="0" indent="0" algn="ctr">
              <a:lnSpc>
                <a:spcPct val="110000"/>
              </a:lnSpc>
              <a:buNone/>
            </a:pPr>
            <a:r>
              <a:rPr lang="en-US" sz="3600" i="1" dirty="0">
                <a:solidFill>
                  <a:srgbClr val="00B0F0"/>
                </a:solidFill>
                <a:ea typeface="Calibri" panose="020F0502020204030204" pitchFamily="34" charset="0"/>
              </a:rPr>
              <a:t>PROFESSIONAL IDENTITY </a:t>
            </a:r>
          </a:p>
          <a:p>
            <a:pPr marL="0" indent="0" algn="ctr">
              <a:lnSpc>
                <a:spcPct val="110000"/>
              </a:lnSpc>
              <a:buNone/>
            </a:pPr>
            <a:r>
              <a:rPr lang="en-US" sz="3600" i="1" dirty="0">
                <a:solidFill>
                  <a:srgbClr val="00B0F0"/>
                </a:solidFill>
                <a:ea typeface="Calibri" panose="020F0502020204030204" pitchFamily="34" charset="0"/>
              </a:rPr>
              <a:t>FORMATION </a:t>
            </a:r>
            <a:r>
              <a:rPr lang="en-US" sz="3600" b="1" i="1" dirty="0">
                <a:solidFill>
                  <a:srgbClr val="00B0F0"/>
                </a:solidFill>
                <a:ea typeface="Calibri" panose="020F0502020204030204" pitchFamily="34" charset="0"/>
              </a:rPr>
              <a:t>SIG</a:t>
            </a:r>
          </a:p>
          <a:p>
            <a:pPr marL="0" indent="0" algn="ctr">
              <a:lnSpc>
                <a:spcPct val="110000"/>
              </a:lnSpc>
              <a:buNone/>
            </a:pPr>
            <a:r>
              <a:rPr lang="en-US" i="1" dirty="0">
                <a:solidFill>
                  <a:srgbClr val="00B0F0"/>
                </a:solidFill>
                <a:ea typeface="Calibri" panose="020F0502020204030204" pitchFamily="34" charset="0"/>
              </a:rPr>
              <a:t>(in development)</a:t>
            </a:r>
            <a:endParaRPr lang="en-CA" dirty="0">
              <a:solidFill>
                <a:srgbClr val="00B0F0"/>
              </a:solidFill>
              <a:latin typeface="Times New Roman" panose="02020603050405020304" pitchFamily="18" charset="0"/>
              <a:ea typeface="Times New Roman" panose="02020603050405020304" pitchFamily="18" charset="0"/>
            </a:endParaRPr>
          </a:p>
          <a:p>
            <a:pPr>
              <a:spcBef>
                <a:spcPts val="1200"/>
              </a:spcBef>
            </a:pPr>
            <a:r>
              <a:rPr lang="en-CA" dirty="0">
                <a:solidFill>
                  <a:schemeClr val="tx2">
                    <a:lumMod val="75000"/>
                  </a:schemeClr>
                </a:solidFill>
                <a:ea typeface="Times New Roman" panose="02020603050405020304" pitchFamily="18" charset="0"/>
                <a:cs typeface="Calibri" panose="020F0502020204030204" pitchFamily="34" charset="0"/>
              </a:rPr>
              <a:t>Jill Hall</a:t>
            </a:r>
          </a:p>
          <a:p>
            <a:pPr lvl="1">
              <a:spcBef>
                <a:spcPts val="1200"/>
              </a:spcBef>
            </a:pPr>
            <a:r>
              <a:rPr lang="en-CA" sz="1900" dirty="0">
                <a:solidFill>
                  <a:schemeClr val="tx2">
                    <a:lumMod val="75000"/>
                  </a:schemeClr>
                </a:solidFill>
                <a:cs typeface="Calibri" panose="020F0502020204030204" pitchFamily="34" charset="0"/>
              </a:rPr>
              <a:t>University of Alberta</a:t>
            </a:r>
          </a:p>
          <a:p>
            <a:pPr>
              <a:spcBef>
                <a:spcPts val="1200"/>
              </a:spcBef>
            </a:pPr>
            <a:r>
              <a:rPr lang="en-CA" sz="2300" dirty="0">
                <a:solidFill>
                  <a:schemeClr val="tx2">
                    <a:lumMod val="75000"/>
                  </a:schemeClr>
                </a:solidFill>
                <a:cs typeface="Calibri" panose="020F0502020204030204" pitchFamily="34" charset="0"/>
              </a:rPr>
              <a:t>Natalie Kennie-Kaulbach</a:t>
            </a:r>
          </a:p>
          <a:p>
            <a:pPr lvl="1">
              <a:spcBef>
                <a:spcPts val="1200"/>
              </a:spcBef>
            </a:pPr>
            <a:r>
              <a:rPr lang="en-CA" sz="1900" dirty="0">
                <a:solidFill>
                  <a:schemeClr val="tx2">
                    <a:lumMod val="75000"/>
                  </a:schemeClr>
                </a:solidFill>
                <a:cs typeface="Calibri" panose="020F0502020204030204" pitchFamily="34" charset="0"/>
              </a:rPr>
              <a:t>Dalhousie University</a:t>
            </a:r>
          </a:p>
        </p:txBody>
      </p:sp>
    </p:spTree>
    <p:extLst>
      <p:ext uri="{BB962C8B-B14F-4D97-AF65-F5344CB8AC3E}">
        <p14:creationId xmlns:p14="http://schemas.microsoft.com/office/powerpoint/2010/main" val="3441447107"/>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7A67C-22BB-D1A6-32AC-9844EDE179C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7070AF-929D-7096-1139-29C7F761FC63}"/>
              </a:ext>
            </a:extLst>
          </p:cNvPr>
          <p:cNvSpPr>
            <a:spLocks noGrp="1"/>
          </p:cNvSpPr>
          <p:nvPr>
            <p:ph idx="1"/>
          </p:nvPr>
        </p:nvSpPr>
        <p:spPr>
          <a:xfrm>
            <a:off x="228600" y="1371600"/>
            <a:ext cx="8686800" cy="5105400"/>
          </a:xfrm>
        </p:spPr>
        <p:txBody>
          <a:bodyPr>
            <a:normAutofit/>
          </a:bodyPr>
          <a:lstStyle/>
          <a:p>
            <a:pPr marL="0" indent="0" algn="ctr">
              <a:lnSpc>
                <a:spcPct val="110000"/>
              </a:lnSpc>
              <a:buNone/>
            </a:pPr>
            <a:r>
              <a:rPr lang="en-US" i="1" dirty="0">
                <a:solidFill>
                  <a:srgbClr val="00B0F0"/>
                </a:solidFill>
                <a:ea typeface="Calibri" panose="020F0502020204030204" pitchFamily="34" charset="0"/>
              </a:rPr>
              <a:t>PROFESSIONAL IDENTITY FORMATION </a:t>
            </a:r>
            <a:r>
              <a:rPr lang="en-US" b="1" i="1" dirty="0">
                <a:solidFill>
                  <a:srgbClr val="00B0F0"/>
                </a:solidFill>
                <a:ea typeface="Calibri" panose="020F0502020204030204" pitchFamily="34" charset="0"/>
              </a:rPr>
              <a:t>SIG</a:t>
            </a:r>
          </a:p>
          <a:p>
            <a:pPr>
              <a:spcBef>
                <a:spcPts val="1200"/>
              </a:spcBef>
            </a:pPr>
            <a:r>
              <a:rPr lang="en-CA" sz="2000" dirty="0">
                <a:solidFill>
                  <a:schemeClr val="tx2">
                    <a:lumMod val="75000"/>
                  </a:schemeClr>
                </a:solidFill>
                <a:ea typeface="Times New Roman" panose="02020603050405020304" pitchFamily="18" charset="0"/>
                <a:cs typeface="Calibri" panose="020F0502020204030204" pitchFamily="34" charset="0"/>
              </a:rPr>
              <a:t>Status: </a:t>
            </a:r>
          </a:p>
          <a:p>
            <a:pPr lvl="1">
              <a:spcBef>
                <a:spcPts val="1200"/>
              </a:spcBef>
            </a:pPr>
            <a:r>
              <a:rPr lang="en-CA" sz="1800" dirty="0">
                <a:solidFill>
                  <a:schemeClr val="tx2">
                    <a:lumMod val="75000"/>
                  </a:schemeClr>
                </a:solidFill>
                <a:cs typeface="Calibri" panose="020F0502020204030204" pitchFamily="34" charset="0"/>
              </a:rPr>
              <a:t>Formed as informal group in Oct 22, with representation from each faculty.</a:t>
            </a:r>
          </a:p>
          <a:p>
            <a:pPr lvl="1">
              <a:spcBef>
                <a:spcPts val="1200"/>
              </a:spcBef>
            </a:pPr>
            <a:r>
              <a:rPr lang="en-CA" sz="1800" dirty="0">
                <a:solidFill>
                  <a:schemeClr val="tx2">
                    <a:lumMod val="75000"/>
                  </a:schemeClr>
                </a:solidFill>
                <a:cs typeface="Calibri" panose="020F0502020204030204" pitchFamily="34" charset="0"/>
              </a:rPr>
              <a:t> Meet monthly to discuss projects &amp; new literature, share instructional approaches, and brainstorm ideas.</a:t>
            </a:r>
          </a:p>
          <a:p>
            <a:pPr lvl="1">
              <a:spcBef>
                <a:spcPts val="1200"/>
              </a:spcBef>
            </a:pPr>
            <a:r>
              <a:rPr lang="en-CA" sz="1800" dirty="0">
                <a:solidFill>
                  <a:schemeClr val="tx2">
                    <a:lumMod val="75000"/>
                  </a:schemeClr>
                </a:solidFill>
                <a:cs typeface="Calibri" panose="020F0502020204030204" pitchFamily="34" charset="0"/>
              </a:rPr>
              <a:t>Members have presented various PIF related content at CPERC over the past 4 years</a:t>
            </a:r>
          </a:p>
        </p:txBody>
      </p:sp>
    </p:spTree>
    <p:extLst>
      <p:ext uri="{BB962C8B-B14F-4D97-AF65-F5344CB8AC3E}">
        <p14:creationId xmlns:p14="http://schemas.microsoft.com/office/powerpoint/2010/main" val="1452301530"/>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A0520-D975-2215-E759-56ED35D836F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D98DF0-EDE5-3E09-EE92-138E6865B1C7}"/>
              </a:ext>
            </a:extLst>
          </p:cNvPr>
          <p:cNvSpPr>
            <a:spLocks noGrp="1"/>
          </p:cNvSpPr>
          <p:nvPr>
            <p:ph idx="1"/>
          </p:nvPr>
        </p:nvSpPr>
        <p:spPr>
          <a:xfrm>
            <a:off x="228600" y="1371600"/>
            <a:ext cx="8686800" cy="5105400"/>
          </a:xfrm>
        </p:spPr>
        <p:txBody>
          <a:bodyPr>
            <a:normAutofit/>
          </a:bodyPr>
          <a:lstStyle/>
          <a:p>
            <a:pPr marL="0" indent="0" algn="ctr">
              <a:lnSpc>
                <a:spcPct val="110000"/>
              </a:lnSpc>
              <a:buNone/>
            </a:pPr>
            <a:r>
              <a:rPr lang="en-US" i="1" dirty="0">
                <a:solidFill>
                  <a:srgbClr val="00B0F0"/>
                </a:solidFill>
                <a:ea typeface="Calibri" panose="020F0502020204030204" pitchFamily="34" charset="0"/>
              </a:rPr>
              <a:t>PROFESSIONAL IDENTITY FORMATION </a:t>
            </a:r>
            <a:r>
              <a:rPr lang="en-US" b="1" i="1" dirty="0">
                <a:solidFill>
                  <a:srgbClr val="00B0F0"/>
                </a:solidFill>
                <a:ea typeface="Calibri" panose="020F0502020204030204" pitchFamily="34" charset="0"/>
              </a:rPr>
              <a:t>SIG</a:t>
            </a:r>
          </a:p>
          <a:p>
            <a:pPr>
              <a:spcBef>
                <a:spcPts val="1200"/>
              </a:spcBef>
            </a:pPr>
            <a:r>
              <a:rPr lang="en-CA" sz="2000" dirty="0">
                <a:solidFill>
                  <a:schemeClr val="tx2">
                    <a:lumMod val="75000"/>
                  </a:schemeClr>
                </a:solidFill>
                <a:ea typeface="Times New Roman" panose="02020603050405020304" pitchFamily="18" charset="0"/>
                <a:cs typeface="Calibri" panose="020F0502020204030204" pitchFamily="34" charset="0"/>
              </a:rPr>
              <a:t>Projects currently underway: </a:t>
            </a:r>
          </a:p>
          <a:p>
            <a:pPr lvl="1">
              <a:spcBef>
                <a:spcPts val="1200"/>
              </a:spcBef>
            </a:pPr>
            <a:r>
              <a:rPr lang="en-CA" sz="1800" dirty="0">
                <a:solidFill>
                  <a:schemeClr val="tx2">
                    <a:lumMod val="75000"/>
                  </a:schemeClr>
                </a:solidFill>
                <a:cs typeface="Calibri" panose="020F0502020204030204" pitchFamily="34" charset="0"/>
              </a:rPr>
              <a:t>Environmental scan of approaches to PIF at each Canadian pharmacy school completed, submitted for publication.</a:t>
            </a:r>
          </a:p>
          <a:p>
            <a:pPr lvl="1">
              <a:spcBef>
                <a:spcPts val="1200"/>
              </a:spcBef>
            </a:pPr>
            <a:r>
              <a:rPr lang="en-CA" sz="1800" dirty="0">
                <a:solidFill>
                  <a:schemeClr val="tx2">
                    <a:lumMod val="75000"/>
                  </a:schemeClr>
                </a:solidFill>
                <a:cs typeface="Calibri" panose="020F0502020204030204" pitchFamily="34" charset="0"/>
              </a:rPr>
              <a:t>Beginning work on a curricular framework for supporting professional identity formation across the PharmD program.</a:t>
            </a:r>
          </a:p>
          <a:p>
            <a:pPr lvl="1">
              <a:spcBef>
                <a:spcPts val="1200"/>
              </a:spcBef>
            </a:pPr>
            <a:r>
              <a:rPr lang="en-CA" sz="1800" dirty="0">
                <a:solidFill>
                  <a:schemeClr val="tx2">
                    <a:lumMod val="75000"/>
                  </a:schemeClr>
                </a:solidFill>
                <a:cs typeface="Calibri" panose="020F0502020204030204" pitchFamily="34" charset="0"/>
              </a:rPr>
              <a:t>Creating a hub with resources (theory, activities, reflections) for use by instructors for student engagement.</a:t>
            </a:r>
          </a:p>
          <a:p>
            <a:pPr lvl="1">
              <a:spcBef>
                <a:spcPts val="1200"/>
              </a:spcBef>
            </a:pPr>
            <a:r>
              <a:rPr lang="en-CA" sz="1800" dirty="0">
                <a:solidFill>
                  <a:schemeClr val="tx2">
                    <a:lumMod val="75000"/>
                  </a:schemeClr>
                </a:solidFill>
                <a:cs typeface="Calibri" panose="020F0502020204030204" pitchFamily="34" charset="0"/>
              </a:rPr>
              <a:t>Collating faculty development resources.</a:t>
            </a:r>
          </a:p>
        </p:txBody>
      </p:sp>
    </p:spTree>
    <p:extLst>
      <p:ext uri="{BB962C8B-B14F-4D97-AF65-F5344CB8AC3E}">
        <p14:creationId xmlns:p14="http://schemas.microsoft.com/office/powerpoint/2010/main" val="2435402229"/>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AFB2D-BD6F-4A0C-7B0E-EDD014BD714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E89166-AC62-CD18-A6B1-C3D55DA96FD7}"/>
              </a:ext>
            </a:extLst>
          </p:cNvPr>
          <p:cNvSpPr>
            <a:spLocks noGrp="1"/>
          </p:cNvSpPr>
          <p:nvPr>
            <p:ph idx="1"/>
          </p:nvPr>
        </p:nvSpPr>
        <p:spPr>
          <a:xfrm>
            <a:off x="228600" y="1905000"/>
            <a:ext cx="8686800" cy="4572000"/>
          </a:xfrm>
        </p:spPr>
        <p:txBody>
          <a:bodyPr>
            <a:normAutofit/>
          </a:bodyPr>
          <a:lstStyle/>
          <a:p>
            <a:pPr marL="0" indent="0" algn="ctr">
              <a:lnSpc>
                <a:spcPct val="110000"/>
              </a:lnSpc>
              <a:buNone/>
            </a:pPr>
            <a:r>
              <a:rPr lang="en-US" sz="3600" i="1" dirty="0">
                <a:solidFill>
                  <a:srgbClr val="00B0F0"/>
                </a:solidFill>
                <a:ea typeface="Calibri" panose="020F0502020204030204" pitchFamily="34" charset="0"/>
              </a:rPr>
              <a:t>SOCIAL HEALTH </a:t>
            </a:r>
            <a:r>
              <a:rPr lang="en-US" sz="3600" b="1" i="1" dirty="0">
                <a:solidFill>
                  <a:srgbClr val="00B0F0"/>
                </a:solidFill>
                <a:ea typeface="Calibri" panose="020F0502020204030204" pitchFamily="34" charset="0"/>
              </a:rPr>
              <a:t>SIG</a:t>
            </a:r>
          </a:p>
          <a:p>
            <a:pPr marL="0" indent="0" algn="ctr">
              <a:lnSpc>
                <a:spcPct val="110000"/>
              </a:lnSpc>
              <a:buNone/>
            </a:pPr>
            <a:r>
              <a:rPr lang="en-US" i="1" dirty="0">
                <a:solidFill>
                  <a:srgbClr val="00B0F0"/>
                </a:solidFill>
                <a:ea typeface="Calibri" panose="020F0502020204030204" pitchFamily="34" charset="0"/>
              </a:rPr>
              <a:t>(in development)</a:t>
            </a:r>
            <a:endParaRPr lang="en-CA" dirty="0">
              <a:solidFill>
                <a:srgbClr val="00B0F0"/>
              </a:solidFill>
              <a:latin typeface="Times New Roman" panose="02020603050405020304" pitchFamily="18" charset="0"/>
              <a:ea typeface="Times New Roman" panose="02020603050405020304" pitchFamily="18" charset="0"/>
            </a:endParaRPr>
          </a:p>
          <a:p>
            <a:pPr>
              <a:spcBef>
                <a:spcPts val="1200"/>
              </a:spcBef>
            </a:pPr>
            <a:r>
              <a:rPr lang="en-CA" dirty="0">
                <a:solidFill>
                  <a:schemeClr val="tx2">
                    <a:lumMod val="75000"/>
                  </a:schemeClr>
                </a:solidFill>
                <a:ea typeface="Times New Roman" panose="02020603050405020304" pitchFamily="18" charset="0"/>
                <a:cs typeface="Calibri" panose="020F0502020204030204" pitchFamily="34" charset="0"/>
              </a:rPr>
              <a:t>Tiffany Lee</a:t>
            </a:r>
          </a:p>
          <a:p>
            <a:pPr lvl="1">
              <a:spcBef>
                <a:spcPts val="1200"/>
              </a:spcBef>
            </a:pPr>
            <a:r>
              <a:rPr lang="en-CA" sz="1900" dirty="0">
                <a:solidFill>
                  <a:schemeClr val="tx2">
                    <a:lumMod val="75000"/>
                  </a:schemeClr>
                </a:solidFill>
                <a:cs typeface="Calibri" panose="020F0502020204030204" pitchFamily="34" charset="0"/>
              </a:rPr>
              <a:t>Memorial University</a:t>
            </a:r>
          </a:p>
          <a:p>
            <a:pPr>
              <a:spcBef>
                <a:spcPts val="1200"/>
              </a:spcBef>
            </a:pPr>
            <a:r>
              <a:rPr lang="en-CA" sz="2300" dirty="0">
                <a:solidFill>
                  <a:schemeClr val="tx2">
                    <a:lumMod val="75000"/>
                  </a:schemeClr>
                </a:solidFill>
                <a:cs typeface="Calibri" panose="020F0502020204030204" pitchFamily="34" charset="0"/>
              </a:rPr>
              <a:t>Tarek Hussein</a:t>
            </a:r>
          </a:p>
          <a:p>
            <a:pPr lvl="1">
              <a:spcBef>
                <a:spcPts val="1200"/>
              </a:spcBef>
            </a:pPr>
            <a:r>
              <a:rPr lang="en-CA" sz="1900" dirty="0">
                <a:solidFill>
                  <a:schemeClr val="tx2">
                    <a:lumMod val="75000"/>
                  </a:schemeClr>
                </a:solidFill>
                <a:cs typeface="Calibri" panose="020F0502020204030204" pitchFamily="34" charset="0"/>
              </a:rPr>
              <a:t>University of Toronto</a:t>
            </a:r>
          </a:p>
        </p:txBody>
      </p:sp>
    </p:spTree>
    <p:extLst>
      <p:ext uri="{BB962C8B-B14F-4D97-AF65-F5344CB8AC3E}">
        <p14:creationId xmlns:p14="http://schemas.microsoft.com/office/powerpoint/2010/main" val="4213464644"/>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42DF3-6535-4300-C607-F2949A51272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4F2531-CF13-C974-8482-A3FCA3927F70}"/>
              </a:ext>
            </a:extLst>
          </p:cNvPr>
          <p:cNvSpPr>
            <a:spLocks noGrp="1"/>
          </p:cNvSpPr>
          <p:nvPr>
            <p:ph idx="1"/>
          </p:nvPr>
        </p:nvSpPr>
        <p:spPr>
          <a:xfrm>
            <a:off x="228600" y="1371600"/>
            <a:ext cx="8686800" cy="5105400"/>
          </a:xfrm>
        </p:spPr>
        <p:txBody>
          <a:bodyPr>
            <a:normAutofit fontScale="92500"/>
          </a:bodyPr>
          <a:lstStyle/>
          <a:p>
            <a:pPr marL="0" indent="0" algn="ctr">
              <a:lnSpc>
                <a:spcPct val="110000"/>
              </a:lnSpc>
              <a:buNone/>
            </a:pPr>
            <a:r>
              <a:rPr lang="en-US" i="1" dirty="0">
                <a:solidFill>
                  <a:srgbClr val="00B0F0"/>
                </a:solidFill>
                <a:ea typeface="Calibri" panose="020F0502020204030204" pitchFamily="34" charset="0"/>
              </a:rPr>
              <a:t>SOCIAL HEALTH </a:t>
            </a:r>
            <a:r>
              <a:rPr lang="en-US" b="1" i="1" dirty="0">
                <a:solidFill>
                  <a:srgbClr val="00B0F0"/>
                </a:solidFill>
                <a:ea typeface="Calibri" panose="020F0502020204030204" pitchFamily="34" charset="0"/>
              </a:rPr>
              <a:t>SIG</a:t>
            </a:r>
          </a:p>
          <a:p>
            <a:pPr>
              <a:spcBef>
                <a:spcPts val="1200"/>
              </a:spcBef>
            </a:pPr>
            <a:r>
              <a:rPr lang="en-CA" sz="2000" dirty="0">
                <a:solidFill>
                  <a:schemeClr val="tx2">
                    <a:lumMod val="75000"/>
                  </a:schemeClr>
                </a:solidFill>
                <a:ea typeface="Times New Roman" panose="02020603050405020304" pitchFamily="18" charset="0"/>
                <a:cs typeface="Calibri" panose="020F0502020204030204" pitchFamily="34" charset="0"/>
              </a:rPr>
              <a:t>Purpose: </a:t>
            </a:r>
          </a:p>
          <a:p>
            <a:pPr lvl="1">
              <a:spcBef>
                <a:spcPts val="1200"/>
              </a:spcBef>
            </a:pPr>
            <a:r>
              <a:rPr lang="en-CA" sz="1500" dirty="0">
                <a:solidFill>
                  <a:schemeClr val="tx2">
                    <a:lumMod val="75000"/>
                  </a:schemeClr>
                </a:solidFill>
                <a:cs typeface="Calibri" panose="020F0502020204030204" pitchFamily="34" charset="0"/>
              </a:rPr>
              <a:t>The AFPC Social Health SIG focuses on, promotes, and assists in addressing key issues related to the social dimensions of health and well-being in Canadian pharmacy education, including structural competency, social determinants of health (SDH), and social prescribing. The SIG assists pharmacy programs in meeting current and future curricular requirements for graduates to identify SDH and integrate social prescribing into pharmacy practice, in alignment with the 2025 Pharmacists’ Patient Care Process (PPCP)1 and emerging national educational outcomes.</a:t>
            </a:r>
          </a:p>
          <a:p>
            <a:pPr>
              <a:spcBef>
                <a:spcPts val="1200"/>
              </a:spcBef>
            </a:pPr>
            <a:r>
              <a:rPr lang="en-CA" sz="2000" dirty="0">
                <a:solidFill>
                  <a:schemeClr val="tx2">
                    <a:lumMod val="75000"/>
                  </a:schemeClr>
                </a:solidFill>
                <a:cs typeface="Calibri" panose="020F0502020204030204" pitchFamily="34" charset="0"/>
              </a:rPr>
              <a:t>Goal:</a:t>
            </a:r>
          </a:p>
          <a:p>
            <a:pPr lvl="1">
              <a:spcBef>
                <a:spcPts val="1200"/>
              </a:spcBef>
            </a:pPr>
            <a:r>
              <a:rPr lang="en-US" sz="1700" dirty="0">
                <a:solidFill>
                  <a:schemeClr val="tx2">
                    <a:lumMod val="75000"/>
                  </a:schemeClr>
                </a:solidFill>
                <a:cs typeface="Calibri" panose="020F0502020204030204" pitchFamily="34" charset="0"/>
              </a:rPr>
              <a:t>Through educational standardization, the SIG supports the longer-term transformation of pharmacy graduates into providers of socially responsive care by:</a:t>
            </a:r>
          </a:p>
          <a:p>
            <a:pPr lvl="2">
              <a:spcBef>
                <a:spcPts val="1200"/>
              </a:spcBef>
            </a:pPr>
            <a:r>
              <a:rPr lang="en-US" sz="1700" dirty="0">
                <a:solidFill>
                  <a:schemeClr val="tx2">
                    <a:lumMod val="75000"/>
                  </a:schemeClr>
                </a:solidFill>
                <a:latin typeface="Avenir Next LT Pro" panose="020B0504020202020204" pitchFamily="34" charset="77"/>
                <a:cs typeface="Calibri" panose="020F0502020204030204" pitchFamily="34" charset="0"/>
              </a:rPr>
              <a:t>Contributing expertise in social health pharmacy education and serving as a national resource for educators and pharmacy faculties across Canada; and</a:t>
            </a:r>
          </a:p>
          <a:p>
            <a:pPr lvl="2">
              <a:spcBef>
                <a:spcPts val="1200"/>
              </a:spcBef>
            </a:pPr>
            <a:r>
              <a:rPr lang="en-US" sz="1700" dirty="0">
                <a:solidFill>
                  <a:schemeClr val="tx2">
                    <a:lumMod val="75000"/>
                  </a:schemeClr>
                </a:solidFill>
                <a:latin typeface="Avenir Next LT Pro" panose="020B0504020202020204" pitchFamily="34" charset="77"/>
                <a:cs typeface="Calibri" panose="020F0502020204030204" pitchFamily="34" charset="0"/>
              </a:rPr>
              <a:t>Supporting programs in their efforts to prepare graduates to recognize and address the non-medical drivers of health within their scope of practice.</a:t>
            </a:r>
          </a:p>
        </p:txBody>
      </p:sp>
    </p:spTree>
    <p:extLst>
      <p:ext uri="{BB962C8B-B14F-4D97-AF65-F5344CB8AC3E}">
        <p14:creationId xmlns:p14="http://schemas.microsoft.com/office/powerpoint/2010/main" val="3902937309"/>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3CE0C-A06C-367A-9A9E-4795C98E819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94DDF5-288E-512B-ADD2-A8F6A8438B92}"/>
              </a:ext>
            </a:extLst>
          </p:cNvPr>
          <p:cNvSpPr>
            <a:spLocks noGrp="1"/>
          </p:cNvSpPr>
          <p:nvPr>
            <p:ph idx="1"/>
          </p:nvPr>
        </p:nvSpPr>
        <p:spPr>
          <a:xfrm>
            <a:off x="228600" y="1905000"/>
            <a:ext cx="8686800" cy="4572000"/>
          </a:xfrm>
        </p:spPr>
        <p:txBody>
          <a:bodyPr>
            <a:normAutofit/>
          </a:bodyPr>
          <a:lstStyle/>
          <a:p>
            <a:pPr marL="0" indent="0" algn="ctr">
              <a:lnSpc>
                <a:spcPct val="110000"/>
              </a:lnSpc>
              <a:buNone/>
            </a:pPr>
            <a:r>
              <a:rPr lang="en-US" sz="3600" i="1" dirty="0">
                <a:solidFill>
                  <a:srgbClr val="00B0F0"/>
                </a:solidFill>
                <a:ea typeface="Calibri" panose="020F0502020204030204" pitchFamily="34" charset="0"/>
              </a:rPr>
              <a:t>PHARMACY PRACTICE RESEARCH </a:t>
            </a:r>
            <a:r>
              <a:rPr lang="en-US" sz="3600" b="1" i="1" dirty="0">
                <a:solidFill>
                  <a:srgbClr val="00B0F0"/>
                </a:solidFill>
                <a:ea typeface="Calibri" panose="020F0502020204030204" pitchFamily="34" charset="0"/>
              </a:rPr>
              <a:t>SIG</a:t>
            </a:r>
          </a:p>
          <a:p>
            <a:pPr marL="0" indent="0" algn="ctr">
              <a:lnSpc>
                <a:spcPct val="110000"/>
              </a:lnSpc>
              <a:buNone/>
            </a:pPr>
            <a:r>
              <a:rPr lang="en-US" i="1" dirty="0">
                <a:solidFill>
                  <a:srgbClr val="00B0F0"/>
                </a:solidFill>
                <a:ea typeface="Calibri" panose="020F0502020204030204" pitchFamily="34" charset="0"/>
              </a:rPr>
              <a:t>(in development)</a:t>
            </a:r>
            <a:endParaRPr lang="en-CA" dirty="0">
              <a:solidFill>
                <a:srgbClr val="00B0F0"/>
              </a:solidFill>
              <a:latin typeface="Times New Roman" panose="02020603050405020304" pitchFamily="18" charset="0"/>
              <a:ea typeface="Times New Roman" panose="02020603050405020304" pitchFamily="18" charset="0"/>
            </a:endParaRPr>
          </a:p>
          <a:p>
            <a:pPr>
              <a:spcBef>
                <a:spcPts val="1200"/>
              </a:spcBef>
            </a:pPr>
            <a:r>
              <a:rPr lang="en-CA" dirty="0">
                <a:solidFill>
                  <a:schemeClr val="tx2">
                    <a:lumMod val="75000"/>
                  </a:schemeClr>
                </a:solidFill>
                <a:ea typeface="Times New Roman" panose="02020603050405020304" pitchFamily="18" charset="0"/>
                <a:cs typeface="Calibri" panose="020F0502020204030204" pitchFamily="34" charset="0"/>
              </a:rPr>
              <a:t>A SIG or a Network?</a:t>
            </a:r>
          </a:p>
          <a:p>
            <a:pPr>
              <a:spcBef>
                <a:spcPts val="1200"/>
              </a:spcBef>
            </a:pPr>
            <a:r>
              <a:rPr lang="en-CA" sz="2300" dirty="0">
                <a:solidFill>
                  <a:schemeClr val="tx2">
                    <a:lumMod val="75000"/>
                  </a:schemeClr>
                </a:solidFill>
                <a:cs typeface="Calibri" panose="020F0502020204030204" pitchFamily="34" charset="0"/>
              </a:rPr>
              <a:t>First symposium tomorrow with a session on defining the future of PPR in Canada</a:t>
            </a:r>
          </a:p>
        </p:txBody>
      </p:sp>
    </p:spTree>
    <p:extLst>
      <p:ext uri="{BB962C8B-B14F-4D97-AF65-F5344CB8AC3E}">
        <p14:creationId xmlns:p14="http://schemas.microsoft.com/office/powerpoint/2010/main" val="2384239419"/>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85746-A124-B7E0-7A84-F1760B9E30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39E9A8-68DB-CF9A-668D-C4966D1BBDA5}"/>
              </a:ext>
            </a:extLst>
          </p:cNvPr>
          <p:cNvSpPr>
            <a:spLocks noGrp="1"/>
          </p:cNvSpPr>
          <p:nvPr>
            <p:ph type="title"/>
          </p:nvPr>
        </p:nvSpPr>
        <p:spPr>
          <a:xfrm>
            <a:off x="457200" y="1180471"/>
            <a:ext cx="8229600" cy="1029329"/>
          </a:xfrm>
        </p:spPr>
        <p:txBody>
          <a:bodyPr>
            <a:normAutofit/>
          </a:bodyPr>
          <a:lstStyle/>
          <a:p>
            <a:r>
              <a:rPr lang="en-US" sz="2400" b="1" dirty="0">
                <a:solidFill>
                  <a:schemeClr val="accent1">
                    <a:lumMod val="75000"/>
                  </a:schemeClr>
                </a:solidFill>
              </a:rPr>
              <a:t>2024 SIGs</a:t>
            </a:r>
          </a:p>
        </p:txBody>
      </p:sp>
      <p:sp>
        <p:nvSpPr>
          <p:cNvPr id="3" name="Content Placeholder 2">
            <a:extLst>
              <a:ext uri="{FF2B5EF4-FFF2-40B4-BE49-F238E27FC236}">
                <a16:creationId xmlns:a16="http://schemas.microsoft.com/office/drawing/2014/main" id="{F40DEDD0-A112-46D8-B224-61009E0272BC}"/>
              </a:ext>
            </a:extLst>
          </p:cNvPr>
          <p:cNvSpPr>
            <a:spLocks noGrp="1"/>
          </p:cNvSpPr>
          <p:nvPr>
            <p:ph sz="half" idx="1"/>
          </p:nvPr>
        </p:nvSpPr>
        <p:spPr>
          <a:xfrm>
            <a:off x="457200" y="2287587"/>
            <a:ext cx="4038600" cy="4341813"/>
          </a:xfrm>
        </p:spPr>
        <p:txBody>
          <a:bodyPr>
            <a:normAutofit/>
          </a:bodyPr>
          <a:lstStyle/>
          <a:p>
            <a:pPr marL="514350" indent="-514350">
              <a:lnSpc>
                <a:spcPct val="120000"/>
              </a:lnSpc>
              <a:spcBef>
                <a:spcPts val="0"/>
              </a:spcBef>
              <a:buFont typeface="+mj-lt"/>
              <a:buAutoNum type="arabicPeriod"/>
            </a:pPr>
            <a:r>
              <a:rPr lang="en-US" dirty="0"/>
              <a:t>Program Evaluation</a:t>
            </a:r>
          </a:p>
          <a:p>
            <a:pPr marL="514350" indent="-514350">
              <a:lnSpc>
                <a:spcPct val="120000"/>
              </a:lnSpc>
              <a:spcBef>
                <a:spcPts val="0"/>
              </a:spcBef>
              <a:buFont typeface="+mj-lt"/>
              <a:buAutoNum type="arabicPeriod"/>
            </a:pPr>
            <a:r>
              <a:rPr lang="en-US" dirty="0"/>
              <a:t>Educational Assessment</a:t>
            </a:r>
          </a:p>
          <a:p>
            <a:pPr marL="514350" indent="-514350">
              <a:lnSpc>
                <a:spcPct val="120000"/>
              </a:lnSpc>
              <a:spcBef>
                <a:spcPts val="0"/>
              </a:spcBef>
              <a:buFont typeface="+mj-lt"/>
              <a:buAutoNum type="arabicPeriod"/>
            </a:pPr>
            <a:r>
              <a:rPr lang="en-US" dirty="0"/>
              <a:t>Geriatrics</a:t>
            </a:r>
          </a:p>
          <a:p>
            <a:pPr marL="514350" indent="-514350">
              <a:lnSpc>
                <a:spcPct val="120000"/>
              </a:lnSpc>
              <a:spcBef>
                <a:spcPts val="0"/>
              </a:spcBef>
              <a:buFont typeface="+mj-lt"/>
              <a:buAutoNum type="arabicPeriod"/>
            </a:pPr>
            <a:r>
              <a:rPr lang="en-US" dirty="0"/>
              <a:t>e-Resources</a:t>
            </a:r>
          </a:p>
          <a:p>
            <a:pPr marL="514350" indent="-514350">
              <a:lnSpc>
                <a:spcPct val="120000"/>
              </a:lnSpc>
              <a:spcBef>
                <a:spcPts val="0"/>
              </a:spcBef>
              <a:buFont typeface="+mj-lt"/>
              <a:buAutoNum type="arabicPeriod"/>
            </a:pPr>
            <a:r>
              <a:rPr lang="en-US" dirty="0"/>
              <a:t>Medicinal Chemistry</a:t>
            </a:r>
          </a:p>
          <a:p>
            <a:pPr marL="514350" indent="-514350">
              <a:lnSpc>
                <a:spcPct val="120000"/>
              </a:lnSpc>
              <a:spcBef>
                <a:spcPts val="0"/>
              </a:spcBef>
              <a:buFont typeface="+mj-lt"/>
              <a:buAutoNum type="arabicPeriod"/>
            </a:pPr>
            <a:r>
              <a:rPr lang="en-US" dirty="0"/>
              <a:t>PEP-C</a:t>
            </a:r>
          </a:p>
        </p:txBody>
      </p:sp>
      <p:sp>
        <p:nvSpPr>
          <p:cNvPr id="5" name="Content Placeholder 4">
            <a:extLst>
              <a:ext uri="{FF2B5EF4-FFF2-40B4-BE49-F238E27FC236}">
                <a16:creationId xmlns:a16="http://schemas.microsoft.com/office/drawing/2014/main" id="{65EAD4CF-73C8-20F7-5528-84212C319ADE}"/>
              </a:ext>
            </a:extLst>
          </p:cNvPr>
          <p:cNvSpPr>
            <a:spLocks noGrp="1"/>
          </p:cNvSpPr>
          <p:nvPr>
            <p:ph sz="half" idx="2"/>
          </p:nvPr>
        </p:nvSpPr>
        <p:spPr>
          <a:xfrm>
            <a:off x="4648200" y="2287587"/>
            <a:ext cx="4343400" cy="3838576"/>
          </a:xfrm>
        </p:spPr>
        <p:txBody>
          <a:bodyPr>
            <a:normAutofit/>
          </a:bodyPr>
          <a:lstStyle/>
          <a:p>
            <a:pPr marL="514350" indent="-514350">
              <a:buFont typeface="+mj-lt"/>
              <a:buAutoNum type="arabicPeriod" startAt="7"/>
            </a:pPr>
            <a:r>
              <a:rPr lang="en-US" dirty="0"/>
              <a:t>Planetary Health</a:t>
            </a:r>
          </a:p>
          <a:p>
            <a:pPr marL="514350" indent="-514350">
              <a:buFont typeface="+mj-lt"/>
              <a:buAutoNum type="arabicPeriod" startAt="7"/>
            </a:pPr>
            <a:r>
              <a:rPr lang="en-US" dirty="0"/>
              <a:t>Self-Care Therapeutics &amp; Minor Ailments</a:t>
            </a:r>
          </a:p>
          <a:p>
            <a:pPr marL="514350" indent="-514350">
              <a:buFont typeface="+mj-lt"/>
              <a:buAutoNum type="arabicPeriod" startAt="7"/>
            </a:pPr>
            <a:r>
              <a:rPr lang="en-US" dirty="0"/>
              <a:t>Skills Labs</a:t>
            </a:r>
          </a:p>
          <a:p>
            <a:pPr marL="514350" indent="-514350">
              <a:buFont typeface="+mj-lt"/>
              <a:buAutoNum type="arabicPeriod" startAt="7"/>
            </a:pPr>
            <a:r>
              <a:rPr lang="en-US" dirty="0"/>
              <a:t>Truth &amp; Reconciliation</a:t>
            </a:r>
          </a:p>
          <a:p>
            <a:pPr marL="514350" indent="-514350">
              <a:buFont typeface="+mj-lt"/>
              <a:buAutoNum type="arabicPeriod" startAt="7"/>
            </a:pPr>
            <a:r>
              <a:rPr lang="en-US" dirty="0"/>
              <a:t>Substance Use &amp; Health</a:t>
            </a:r>
          </a:p>
        </p:txBody>
      </p:sp>
    </p:spTree>
    <p:extLst>
      <p:ext uri="{BB962C8B-B14F-4D97-AF65-F5344CB8AC3E}">
        <p14:creationId xmlns:p14="http://schemas.microsoft.com/office/powerpoint/2010/main" val="736555541"/>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18B15-D2F6-0BF2-345B-785091463AD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8012AD-0D68-306E-1848-98663969326C}"/>
              </a:ext>
            </a:extLst>
          </p:cNvPr>
          <p:cNvSpPr>
            <a:spLocks noGrp="1"/>
          </p:cNvSpPr>
          <p:nvPr>
            <p:ph idx="1"/>
          </p:nvPr>
        </p:nvSpPr>
        <p:spPr>
          <a:xfrm>
            <a:off x="304800" y="1752600"/>
            <a:ext cx="8763000" cy="4724400"/>
          </a:xfrm>
        </p:spPr>
        <p:txBody>
          <a:bodyPr>
            <a:normAutofit/>
          </a:bodyPr>
          <a:lstStyle/>
          <a:p>
            <a:pPr marL="0" indent="0" algn="ctr">
              <a:lnSpc>
                <a:spcPct val="110000"/>
              </a:lnSpc>
              <a:buNone/>
            </a:pPr>
            <a:r>
              <a:rPr lang="en-US" sz="3600" dirty="0">
                <a:solidFill>
                  <a:srgbClr val="00B0F0"/>
                </a:solidFill>
                <a:ea typeface="Calibri" panose="020F0502020204030204" pitchFamily="34" charset="0"/>
              </a:rPr>
              <a:t>AGENDA</a:t>
            </a:r>
          </a:p>
          <a:p>
            <a:pPr marL="0" indent="0" algn="ctr">
              <a:lnSpc>
                <a:spcPct val="110000"/>
              </a:lnSpc>
              <a:buNone/>
            </a:pPr>
            <a:endParaRPr lang="en-CA" dirty="0">
              <a:solidFill>
                <a:srgbClr val="00B0F0"/>
              </a:solidFill>
              <a:latin typeface="Times New Roman" panose="02020603050405020304" pitchFamily="18" charset="0"/>
              <a:ea typeface="Times New Roman" panose="02020603050405020304" pitchFamily="18" charset="0"/>
            </a:endParaRPr>
          </a:p>
          <a:p>
            <a:pPr lvl="0">
              <a:spcBef>
                <a:spcPts val="1200"/>
              </a:spcBef>
              <a:buFont typeface="+mj-lt"/>
              <a:buAutoNum type="arabicPeriod"/>
            </a:pPr>
            <a:r>
              <a:rPr lang="en-CA" sz="2200" dirty="0">
                <a:solidFill>
                  <a:schemeClr val="tx2">
                    <a:lumMod val="75000"/>
                  </a:schemeClr>
                </a:solidFill>
                <a:ea typeface="Times New Roman" panose="02020603050405020304" pitchFamily="18" charset="0"/>
                <a:cs typeface="Calibri" panose="020F0502020204030204" pitchFamily="34" charset="0"/>
              </a:rPr>
              <a:t>Opening Remarks / Introductions </a:t>
            </a:r>
            <a:endParaRPr lang="en-CA" sz="2200" dirty="0">
              <a:solidFill>
                <a:schemeClr val="tx2">
                  <a:lumMod val="75000"/>
                </a:schemeClr>
              </a:solidFill>
              <a:latin typeface="Times New Roman" panose="02020603050405020304" pitchFamily="18" charset="0"/>
              <a:ea typeface="Times New Roman" panose="02020603050405020304" pitchFamily="18" charset="0"/>
            </a:endParaRPr>
          </a:p>
          <a:p>
            <a:pPr>
              <a:spcBef>
                <a:spcPts val="1200"/>
              </a:spcBef>
              <a:buFont typeface="+mj-lt"/>
              <a:buAutoNum type="arabicPeriod"/>
            </a:pPr>
            <a:r>
              <a:rPr lang="en-CA" sz="2200" dirty="0">
                <a:solidFill>
                  <a:schemeClr val="tx2">
                    <a:lumMod val="75000"/>
                  </a:schemeClr>
                </a:solidFill>
                <a:ea typeface="Times New Roman" panose="02020603050405020304" pitchFamily="18" charset="0"/>
                <a:cs typeface="Calibri" panose="020F0502020204030204" pitchFamily="34" charset="0"/>
              </a:rPr>
              <a:t>SIG Presentations &amp; Discussions</a:t>
            </a:r>
          </a:p>
          <a:p>
            <a:pPr>
              <a:spcBef>
                <a:spcPts val="1200"/>
              </a:spcBef>
              <a:buFont typeface="+mj-lt"/>
              <a:buAutoNum type="arabicPeriod"/>
            </a:pPr>
            <a:r>
              <a:rPr lang="en-CA" sz="2200" b="1" dirty="0">
                <a:solidFill>
                  <a:schemeClr val="tx2">
                    <a:lumMod val="75000"/>
                  </a:schemeClr>
                </a:solidFill>
                <a:ea typeface="Times New Roman" panose="02020603050405020304" pitchFamily="18" charset="0"/>
                <a:cs typeface="Calibri" panose="020F0502020204030204" pitchFamily="34" charset="0"/>
              </a:rPr>
              <a:t>2</a:t>
            </a:r>
            <a:r>
              <a:rPr lang="en-CA" sz="2200" b="1" baseline="30000" dirty="0">
                <a:solidFill>
                  <a:schemeClr val="tx2">
                    <a:lumMod val="75000"/>
                  </a:schemeClr>
                </a:solidFill>
                <a:ea typeface="Times New Roman" panose="02020603050405020304" pitchFamily="18" charset="0"/>
                <a:cs typeface="Calibri" panose="020F0502020204030204" pitchFamily="34" charset="0"/>
              </a:rPr>
              <a:t>nd</a:t>
            </a:r>
            <a:r>
              <a:rPr lang="en-CA" sz="2200" b="1" dirty="0">
                <a:solidFill>
                  <a:schemeClr val="tx2">
                    <a:lumMod val="75000"/>
                  </a:schemeClr>
                </a:solidFill>
                <a:ea typeface="Times New Roman" panose="02020603050405020304" pitchFamily="18" charset="0"/>
                <a:cs typeface="Calibri" panose="020F0502020204030204" pitchFamily="34" charset="0"/>
              </a:rPr>
              <a:t> SIG Summit </a:t>
            </a:r>
            <a:endParaRPr lang="en-CA" sz="2200" b="1" dirty="0">
              <a:solidFill>
                <a:schemeClr val="tx2">
                  <a:lumMod val="75000"/>
                </a:schemeClr>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92309887"/>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A3D06-B5C5-49F7-BA5B-87E099138E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83F456-C437-1659-59A1-8F685141ACDC}"/>
              </a:ext>
            </a:extLst>
          </p:cNvPr>
          <p:cNvSpPr>
            <a:spLocks noGrp="1"/>
          </p:cNvSpPr>
          <p:nvPr>
            <p:ph type="title"/>
          </p:nvPr>
        </p:nvSpPr>
        <p:spPr>
          <a:xfrm>
            <a:off x="457200" y="1180471"/>
            <a:ext cx="8229600" cy="1029329"/>
          </a:xfrm>
        </p:spPr>
        <p:txBody>
          <a:bodyPr>
            <a:normAutofit/>
          </a:bodyPr>
          <a:lstStyle/>
          <a:p>
            <a:r>
              <a:rPr lang="en-US" sz="2400" dirty="0"/>
              <a:t>2025 Additions			2026 Additions</a:t>
            </a:r>
            <a:endParaRPr lang="en-US" sz="2400" b="1" dirty="0">
              <a:solidFill>
                <a:schemeClr val="accent1">
                  <a:lumMod val="75000"/>
                </a:schemeClr>
              </a:solidFill>
            </a:endParaRPr>
          </a:p>
        </p:txBody>
      </p:sp>
      <p:sp>
        <p:nvSpPr>
          <p:cNvPr id="3" name="Content Placeholder 2">
            <a:extLst>
              <a:ext uri="{FF2B5EF4-FFF2-40B4-BE49-F238E27FC236}">
                <a16:creationId xmlns:a16="http://schemas.microsoft.com/office/drawing/2014/main" id="{4FB753B5-646B-416D-126D-63F63574A6A7}"/>
              </a:ext>
            </a:extLst>
          </p:cNvPr>
          <p:cNvSpPr>
            <a:spLocks noGrp="1"/>
          </p:cNvSpPr>
          <p:nvPr>
            <p:ph sz="half" idx="1"/>
          </p:nvPr>
        </p:nvSpPr>
        <p:spPr>
          <a:xfrm>
            <a:off x="457200" y="2287587"/>
            <a:ext cx="4038600" cy="4341813"/>
          </a:xfrm>
        </p:spPr>
        <p:txBody>
          <a:bodyPr>
            <a:normAutofit/>
          </a:bodyPr>
          <a:lstStyle/>
          <a:p>
            <a:pPr marL="514350" indent="-514350">
              <a:buFont typeface="+mj-lt"/>
              <a:buAutoNum type="arabicPeriod"/>
            </a:pPr>
            <a:r>
              <a:rPr lang="en-US" dirty="0"/>
              <a:t>Infectious Diseases</a:t>
            </a:r>
          </a:p>
          <a:p>
            <a:pPr marL="514350" indent="-514350">
              <a:buFont typeface="+mj-lt"/>
              <a:buAutoNum type="arabicPeriod"/>
            </a:pPr>
            <a:r>
              <a:rPr lang="en-US" dirty="0"/>
              <a:t>Leadership development</a:t>
            </a:r>
          </a:p>
        </p:txBody>
      </p:sp>
      <p:sp>
        <p:nvSpPr>
          <p:cNvPr id="5" name="Content Placeholder 4">
            <a:extLst>
              <a:ext uri="{FF2B5EF4-FFF2-40B4-BE49-F238E27FC236}">
                <a16:creationId xmlns:a16="http://schemas.microsoft.com/office/drawing/2014/main" id="{EF0EE5AB-A263-F450-A670-941FF4C564AA}"/>
              </a:ext>
            </a:extLst>
          </p:cNvPr>
          <p:cNvSpPr>
            <a:spLocks noGrp="1"/>
          </p:cNvSpPr>
          <p:nvPr>
            <p:ph sz="half" idx="2"/>
          </p:nvPr>
        </p:nvSpPr>
        <p:spPr>
          <a:xfrm>
            <a:off x="4648200" y="2287587"/>
            <a:ext cx="4343400" cy="3838576"/>
          </a:xfrm>
        </p:spPr>
        <p:txBody>
          <a:bodyPr>
            <a:normAutofit/>
          </a:bodyPr>
          <a:lstStyle/>
          <a:p>
            <a:pPr marL="514350" indent="-514350">
              <a:buFont typeface="+mj-lt"/>
              <a:buAutoNum type="arabicPeriod"/>
            </a:pPr>
            <a:r>
              <a:rPr lang="en-US" dirty="0"/>
              <a:t>Pharmacy Practice Graduate Education</a:t>
            </a:r>
          </a:p>
          <a:p>
            <a:pPr marL="514350" indent="-514350">
              <a:buFont typeface="+mj-lt"/>
              <a:buAutoNum type="arabicPeriod"/>
            </a:pPr>
            <a:r>
              <a:rPr lang="en-US" dirty="0"/>
              <a:t>Professional Identity</a:t>
            </a:r>
          </a:p>
          <a:p>
            <a:r>
              <a:rPr lang="en-US" dirty="0"/>
              <a:t>Pharmacy Practice Research?</a:t>
            </a:r>
          </a:p>
          <a:p>
            <a:r>
              <a:rPr lang="en-US" dirty="0"/>
              <a:t>Social Health?</a:t>
            </a:r>
          </a:p>
        </p:txBody>
      </p:sp>
    </p:spTree>
    <p:extLst>
      <p:ext uri="{BB962C8B-B14F-4D97-AF65-F5344CB8AC3E}">
        <p14:creationId xmlns:p14="http://schemas.microsoft.com/office/powerpoint/2010/main" val="1539008941"/>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CAC92-B46E-B92C-A3EB-3AE2981C15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429BA6-1E81-043A-72D5-A98A79F93E7F}"/>
              </a:ext>
            </a:extLst>
          </p:cNvPr>
          <p:cNvSpPr>
            <a:spLocks noGrp="1"/>
          </p:cNvSpPr>
          <p:nvPr>
            <p:ph type="title"/>
          </p:nvPr>
        </p:nvSpPr>
        <p:spPr>
          <a:xfrm>
            <a:off x="457200" y="1180471"/>
            <a:ext cx="8229600" cy="1029329"/>
          </a:xfrm>
        </p:spPr>
        <p:txBody>
          <a:bodyPr>
            <a:normAutofit/>
          </a:bodyPr>
          <a:lstStyle/>
          <a:p>
            <a:r>
              <a:rPr lang="en-US" sz="2400" dirty="0"/>
              <a:t>SIG Creation Procedure</a:t>
            </a:r>
            <a:endParaRPr lang="en-US" sz="2400" b="1" dirty="0">
              <a:solidFill>
                <a:schemeClr val="accent1">
                  <a:lumMod val="75000"/>
                </a:schemeClr>
              </a:solidFill>
            </a:endParaRPr>
          </a:p>
        </p:txBody>
      </p:sp>
      <p:pic>
        <p:nvPicPr>
          <p:cNvPr id="10" name="Picture 9">
            <a:extLst>
              <a:ext uri="{FF2B5EF4-FFF2-40B4-BE49-F238E27FC236}">
                <a16:creationId xmlns:a16="http://schemas.microsoft.com/office/drawing/2014/main" id="{65905A27-1D5D-F7C5-923A-4F4F59D0CF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209800"/>
            <a:ext cx="6096000" cy="3304515"/>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0F744F29-B551-41D4-FAB3-B88A553C32DC}"/>
              </a:ext>
            </a:extLst>
          </p:cNvPr>
          <p:cNvSpPr txBox="1"/>
          <p:nvPr/>
        </p:nvSpPr>
        <p:spPr>
          <a:xfrm>
            <a:off x="304800" y="6096000"/>
            <a:ext cx="4572000" cy="369332"/>
          </a:xfrm>
          <a:prstGeom prst="rect">
            <a:avLst/>
          </a:prstGeom>
          <a:noFill/>
        </p:spPr>
        <p:txBody>
          <a:bodyPr wrap="square">
            <a:spAutoFit/>
          </a:bodyPr>
          <a:lstStyle/>
          <a:p>
            <a:r>
              <a:rPr lang="en-US" dirty="0"/>
              <a:t>https://</a:t>
            </a:r>
            <a:r>
              <a:rPr lang="en-US" dirty="0" err="1"/>
              <a:t>www.</a:t>
            </a:r>
            <a:r>
              <a:rPr lang="en-US" dirty="0" err="1">
                <a:solidFill>
                  <a:srgbClr val="FF0000"/>
                </a:solidFill>
              </a:rPr>
              <a:t>afpc</a:t>
            </a:r>
            <a:r>
              <a:rPr lang="en-US" dirty="0" err="1"/>
              <a:t>pharmacy.ca</a:t>
            </a:r>
            <a:r>
              <a:rPr lang="en-US" dirty="0"/>
              <a:t>/sigs</a:t>
            </a:r>
          </a:p>
        </p:txBody>
      </p:sp>
    </p:spTree>
    <p:extLst>
      <p:ext uri="{BB962C8B-B14F-4D97-AF65-F5344CB8AC3E}">
        <p14:creationId xmlns:p14="http://schemas.microsoft.com/office/powerpoint/2010/main" val="1748139208"/>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F900F-A9D8-5673-B304-79E9612691A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BD475D-7850-D6C0-1606-B546688733D4}"/>
              </a:ext>
            </a:extLst>
          </p:cNvPr>
          <p:cNvSpPr>
            <a:spLocks noGrp="1"/>
          </p:cNvSpPr>
          <p:nvPr>
            <p:ph idx="1"/>
          </p:nvPr>
        </p:nvSpPr>
        <p:spPr>
          <a:xfrm>
            <a:off x="304800" y="1752600"/>
            <a:ext cx="8763000" cy="4724400"/>
          </a:xfrm>
        </p:spPr>
        <p:txBody>
          <a:bodyPr>
            <a:normAutofit/>
          </a:bodyPr>
          <a:lstStyle/>
          <a:p>
            <a:pPr marL="0" indent="0" algn="ctr">
              <a:lnSpc>
                <a:spcPct val="110000"/>
              </a:lnSpc>
              <a:buNone/>
            </a:pPr>
            <a:r>
              <a:rPr lang="en-US" sz="3600" dirty="0">
                <a:solidFill>
                  <a:srgbClr val="00B0F0"/>
                </a:solidFill>
                <a:ea typeface="Calibri" panose="020F0502020204030204" pitchFamily="34" charset="0"/>
              </a:rPr>
              <a:t>AGENDA</a:t>
            </a:r>
          </a:p>
          <a:p>
            <a:pPr marL="0" indent="0" algn="ctr">
              <a:lnSpc>
                <a:spcPct val="110000"/>
              </a:lnSpc>
              <a:buNone/>
            </a:pPr>
            <a:endParaRPr lang="en-CA" dirty="0">
              <a:solidFill>
                <a:srgbClr val="00B0F0"/>
              </a:solidFill>
              <a:latin typeface="Times New Roman" panose="02020603050405020304" pitchFamily="18" charset="0"/>
              <a:ea typeface="Times New Roman" panose="02020603050405020304" pitchFamily="18" charset="0"/>
            </a:endParaRPr>
          </a:p>
          <a:p>
            <a:pPr lvl="0">
              <a:spcBef>
                <a:spcPts val="1200"/>
              </a:spcBef>
              <a:buFont typeface="+mj-lt"/>
              <a:buAutoNum type="arabicPeriod"/>
            </a:pPr>
            <a:r>
              <a:rPr lang="en-CA" sz="2200" dirty="0">
                <a:solidFill>
                  <a:schemeClr val="tx2">
                    <a:lumMod val="75000"/>
                  </a:schemeClr>
                </a:solidFill>
                <a:ea typeface="Times New Roman" panose="02020603050405020304" pitchFamily="18" charset="0"/>
                <a:cs typeface="Calibri" panose="020F0502020204030204" pitchFamily="34" charset="0"/>
              </a:rPr>
              <a:t>Opening Remarks / Introductions </a:t>
            </a:r>
            <a:endParaRPr lang="en-CA" sz="2200" dirty="0">
              <a:solidFill>
                <a:schemeClr val="tx2">
                  <a:lumMod val="75000"/>
                </a:schemeClr>
              </a:solidFill>
              <a:latin typeface="Times New Roman" panose="02020603050405020304" pitchFamily="18" charset="0"/>
              <a:ea typeface="Times New Roman" panose="02020603050405020304" pitchFamily="18" charset="0"/>
            </a:endParaRPr>
          </a:p>
          <a:p>
            <a:pPr>
              <a:spcBef>
                <a:spcPts val="1200"/>
              </a:spcBef>
              <a:buFont typeface="+mj-lt"/>
              <a:buAutoNum type="arabicPeriod"/>
            </a:pPr>
            <a:r>
              <a:rPr lang="en-CA" sz="2200" b="1" dirty="0">
                <a:solidFill>
                  <a:schemeClr val="tx2">
                    <a:lumMod val="75000"/>
                  </a:schemeClr>
                </a:solidFill>
                <a:ea typeface="Times New Roman" panose="02020603050405020304" pitchFamily="18" charset="0"/>
                <a:cs typeface="Calibri" panose="020F0502020204030204" pitchFamily="34" charset="0"/>
              </a:rPr>
              <a:t>SIG Presentations &amp; Discussions</a:t>
            </a:r>
          </a:p>
          <a:p>
            <a:pPr>
              <a:spcBef>
                <a:spcPts val="1200"/>
              </a:spcBef>
              <a:buFont typeface="+mj-lt"/>
              <a:buAutoNum type="arabicPeriod"/>
            </a:pPr>
            <a:r>
              <a:rPr lang="en-CA" sz="2200" dirty="0">
                <a:solidFill>
                  <a:schemeClr val="tx2">
                    <a:lumMod val="75000"/>
                  </a:schemeClr>
                </a:solidFill>
                <a:ea typeface="Times New Roman" panose="02020603050405020304" pitchFamily="18" charset="0"/>
                <a:cs typeface="Calibri" panose="020F0502020204030204" pitchFamily="34" charset="0"/>
              </a:rPr>
              <a:t>2</a:t>
            </a:r>
            <a:r>
              <a:rPr lang="en-CA" sz="2200" baseline="30000" dirty="0">
                <a:solidFill>
                  <a:schemeClr val="tx2">
                    <a:lumMod val="75000"/>
                  </a:schemeClr>
                </a:solidFill>
                <a:ea typeface="Times New Roman" panose="02020603050405020304" pitchFamily="18" charset="0"/>
                <a:cs typeface="Calibri" panose="020F0502020204030204" pitchFamily="34" charset="0"/>
              </a:rPr>
              <a:t>nd</a:t>
            </a:r>
            <a:r>
              <a:rPr lang="en-CA" sz="2200" dirty="0">
                <a:solidFill>
                  <a:schemeClr val="tx2">
                    <a:lumMod val="75000"/>
                  </a:schemeClr>
                </a:solidFill>
                <a:ea typeface="Times New Roman" panose="02020603050405020304" pitchFamily="18" charset="0"/>
                <a:cs typeface="Calibri" panose="020F0502020204030204" pitchFamily="34" charset="0"/>
              </a:rPr>
              <a:t> SIG Summit </a:t>
            </a:r>
            <a:endParaRPr lang="en-CA" sz="2200" dirty="0">
              <a:solidFill>
                <a:schemeClr val="tx2">
                  <a:lumMod val="75000"/>
                </a:schemeClr>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07675761"/>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5025C-87EA-B643-8016-B3F7896AEC5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80DDEF-585E-E07E-2887-81ED7C384F28}"/>
              </a:ext>
            </a:extLst>
          </p:cNvPr>
          <p:cNvSpPr>
            <a:spLocks noGrp="1"/>
          </p:cNvSpPr>
          <p:nvPr>
            <p:ph idx="1"/>
          </p:nvPr>
        </p:nvSpPr>
        <p:spPr>
          <a:xfrm>
            <a:off x="228600" y="1905000"/>
            <a:ext cx="8686800" cy="4572000"/>
          </a:xfrm>
        </p:spPr>
        <p:txBody>
          <a:bodyPr>
            <a:normAutofit lnSpcReduction="10000"/>
          </a:bodyPr>
          <a:lstStyle/>
          <a:p>
            <a:pPr marL="0" indent="0" algn="ctr">
              <a:lnSpc>
                <a:spcPct val="110000"/>
              </a:lnSpc>
              <a:buNone/>
            </a:pPr>
            <a:r>
              <a:rPr lang="en-US" sz="3600" i="1" dirty="0">
                <a:solidFill>
                  <a:srgbClr val="00B0F0"/>
                </a:solidFill>
                <a:ea typeface="Calibri" panose="020F0502020204030204" pitchFamily="34" charset="0"/>
              </a:rPr>
              <a:t>PROGRAM EVALUATION </a:t>
            </a:r>
            <a:r>
              <a:rPr lang="en-US" sz="3600" b="1" i="1" dirty="0">
                <a:solidFill>
                  <a:srgbClr val="00B0F0"/>
                </a:solidFill>
                <a:ea typeface="Calibri" panose="020F0502020204030204" pitchFamily="34" charset="0"/>
              </a:rPr>
              <a:t>SIG</a:t>
            </a:r>
          </a:p>
          <a:p>
            <a:pPr>
              <a:spcBef>
                <a:spcPts val="1200"/>
              </a:spcBef>
            </a:pPr>
            <a:r>
              <a:rPr lang="en-CA" dirty="0" err="1">
                <a:solidFill>
                  <a:schemeClr val="tx2">
                    <a:lumMod val="75000"/>
                  </a:schemeClr>
                </a:solidFill>
                <a:ea typeface="Times New Roman" panose="02020603050405020304" pitchFamily="18" charset="0"/>
                <a:cs typeface="Calibri" panose="020F0502020204030204" pitchFamily="34" charset="0"/>
              </a:rPr>
              <a:t>Certina</a:t>
            </a:r>
            <a:r>
              <a:rPr lang="en-CA" dirty="0">
                <a:solidFill>
                  <a:schemeClr val="tx2">
                    <a:lumMod val="75000"/>
                  </a:schemeClr>
                </a:solidFill>
                <a:ea typeface="Times New Roman" panose="02020603050405020304" pitchFamily="18" charset="0"/>
                <a:cs typeface="Calibri" panose="020F0502020204030204" pitchFamily="34" charset="0"/>
              </a:rPr>
              <a:t> Ho</a:t>
            </a:r>
          </a:p>
          <a:p>
            <a:pPr lvl="1">
              <a:spcBef>
                <a:spcPts val="1200"/>
              </a:spcBef>
            </a:pPr>
            <a:r>
              <a:rPr lang="en-CA" sz="1900" dirty="0">
                <a:solidFill>
                  <a:schemeClr val="tx2">
                    <a:lumMod val="75000"/>
                  </a:schemeClr>
                </a:solidFill>
                <a:cs typeface="Calibri" panose="020F0502020204030204" pitchFamily="34" charset="0"/>
              </a:rPr>
              <a:t>University of Toronto</a:t>
            </a:r>
          </a:p>
          <a:p>
            <a:pPr>
              <a:spcBef>
                <a:spcPts val="1200"/>
              </a:spcBef>
            </a:pPr>
            <a:r>
              <a:rPr lang="en-CA" sz="2300" dirty="0">
                <a:solidFill>
                  <a:schemeClr val="tx2">
                    <a:lumMod val="75000"/>
                  </a:schemeClr>
                </a:solidFill>
                <a:cs typeface="Calibri" panose="020F0502020204030204" pitchFamily="34" charset="0"/>
              </a:rPr>
              <a:t>Brianna Groot</a:t>
            </a:r>
          </a:p>
          <a:p>
            <a:pPr lvl="1">
              <a:spcBef>
                <a:spcPts val="1200"/>
              </a:spcBef>
            </a:pPr>
            <a:r>
              <a:rPr lang="en-CA" sz="1900" dirty="0">
                <a:solidFill>
                  <a:schemeClr val="tx2">
                    <a:lumMod val="75000"/>
                  </a:schemeClr>
                </a:solidFill>
                <a:cs typeface="Calibri" panose="020F0502020204030204" pitchFamily="34" charset="0"/>
              </a:rPr>
              <a:t>University of Saskatchewan</a:t>
            </a:r>
          </a:p>
          <a:p>
            <a:pPr lvl="1">
              <a:spcBef>
                <a:spcPts val="1200"/>
              </a:spcBef>
            </a:pPr>
            <a:r>
              <a:rPr lang="en-CA" sz="1800" dirty="0">
                <a:solidFill>
                  <a:schemeClr val="tx2">
                    <a:lumMod val="75000"/>
                  </a:schemeClr>
                </a:solidFill>
                <a:ea typeface="Times New Roman" panose="02020603050405020304" pitchFamily="18" charset="0"/>
                <a:cs typeface="Calibri" panose="020F0502020204030204" pitchFamily="34" charset="0"/>
              </a:rPr>
              <a:t>The Program Evaluation SIG is responsible to promote scholarship and collaboration in program evaluation and ongoing improvement efforts across the Schools of Pharmacy in Canada.</a:t>
            </a:r>
          </a:p>
          <a:p>
            <a:pPr lvl="1">
              <a:spcBef>
                <a:spcPts val="1200"/>
              </a:spcBef>
            </a:pPr>
            <a:r>
              <a:rPr lang="en-CA" sz="1900" dirty="0">
                <a:solidFill>
                  <a:schemeClr val="tx2">
                    <a:lumMod val="75000"/>
                  </a:schemeClr>
                </a:solidFill>
                <a:cs typeface="Calibri" panose="020F0502020204030204" pitchFamily="34" charset="0"/>
              </a:rPr>
              <a:t>For the purposes of clarity across Terms of Reference, the term </a:t>
            </a:r>
            <a:r>
              <a:rPr lang="en-CA" sz="1900" b="1" dirty="0">
                <a:solidFill>
                  <a:schemeClr val="tx2">
                    <a:lumMod val="75000"/>
                  </a:schemeClr>
                </a:solidFill>
                <a:cs typeface="Calibri" panose="020F0502020204030204" pitchFamily="34" charset="0"/>
              </a:rPr>
              <a:t>assessment</a:t>
            </a:r>
            <a:r>
              <a:rPr lang="en-CA" sz="1900" dirty="0">
                <a:solidFill>
                  <a:schemeClr val="tx2">
                    <a:lumMod val="75000"/>
                  </a:schemeClr>
                </a:solidFill>
                <a:cs typeface="Calibri" panose="020F0502020204030204" pitchFamily="34" charset="0"/>
              </a:rPr>
              <a:t> refers to evaluation of persons’ performance (e.g., students’) and the term </a:t>
            </a:r>
            <a:r>
              <a:rPr lang="en-CA" sz="1900" b="1" dirty="0">
                <a:solidFill>
                  <a:schemeClr val="tx2">
                    <a:lumMod val="75000"/>
                  </a:schemeClr>
                </a:solidFill>
                <a:cs typeface="Calibri" panose="020F0502020204030204" pitchFamily="34" charset="0"/>
              </a:rPr>
              <a:t>evaluation</a:t>
            </a:r>
            <a:r>
              <a:rPr lang="en-CA" sz="1900" dirty="0">
                <a:solidFill>
                  <a:schemeClr val="tx2">
                    <a:lumMod val="75000"/>
                  </a:schemeClr>
                </a:solidFill>
                <a:cs typeface="Calibri" panose="020F0502020204030204" pitchFamily="34" charset="0"/>
              </a:rPr>
              <a:t> refers to evaluation of programs’ performance</a:t>
            </a:r>
          </a:p>
        </p:txBody>
      </p:sp>
    </p:spTree>
    <p:extLst>
      <p:ext uri="{BB962C8B-B14F-4D97-AF65-F5344CB8AC3E}">
        <p14:creationId xmlns:p14="http://schemas.microsoft.com/office/powerpoint/2010/main" val="3569063909"/>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13357</TotalTime>
  <Words>2442</Words>
  <Application>Microsoft Macintosh PowerPoint</Application>
  <PresentationFormat>On-screen Show (4:3)</PresentationFormat>
  <Paragraphs>364</Paragraphs>
  <Slides>50</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Avenir Next LT Pro</vt:lpstr>
      <vt:lpstr>Calibri</vt:lpstr>
      <vt:lpstr>Times New Roman</vt:lpstr>
      <vt:lpstr>Office Theme</vt:lpstr>
      <vt:lpstr>PowerPoint Presentation</vt:lpstr>
      <vt:lpstr>PowerPoint Presentation</vt:lpstr>
      <vt:lpstr>OBJECTIVES</vt:lpstr>
      <vt:lpstr>PowerPoint Presentation</vt:lpstr>
      <vt:lpstr>2024 SIGs</vt:lpstr>
      <vt:lpstr>2025 Additions   2026 Additions</vt:lpstr>
      <vt:lpstr>SIG Creation Procedure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8th Annual Canadian Pharmacy  Education &amp; Research Conference  74th AFPC Annual General Meeting     June 5-6, 2017 – Delta Québec</dc:title>
  <dc:creator>Janet</dc:creator>
  <cp:lastModifiedBy>Pierre Moreau</cp:lastModifiedBy>
  <cp:revision>96</cp:revision>
  <dcterms:created xsi:type="dcterms:W3CDTF">2017-06-04T02:26:28Z</dcterms:created>
  <dcterms:modified xsi:type="dcterms:W3CDTF">2026-06-17T23:14:57Z</dcterms:modified>
</cp:coreProperties>
</file>